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58" r:id="rId3"/>
    <p:sldId id="264" r:id="rId4"/>
    <p:sldId id="259" r:id="rId5"/>
    <p:sldId id="263" r:id="rId6"/>
    <p:sldId id="260" r:id="rId7"/>
    <p:sldId id="278" r:id="rId8"/>
    <p:sldId id="267" r:id="rId9"/>
    <p:sldId id="268" r:id="rId10"/>
    <p:sldId id="261" r:id="rId11"/>
    <p:sldId id="262" r:id="rId12"/>
    <p:sldId id="280" r:id="rId13"/>
    <p:sldId id="282" r:id="rId14"/>
    <p:sldId id="270" r:id="rId15"/>
    <p:sldId id="269" r:id="rId16"/>
    <p:sldId id="271" r:id="rId17"/>
    <p:sldId id="281" r:id="rId18"/>
    <p:sldId id="272" r:id="rId19"/>
    <p:sldId id="273" r:id="rId20"/>
    <p:sldId id="274" r:id="rId21"/>
    <p:sldId id="277" r:id="rId22"/>
    <p:sldId id="275" r:id="rId23"/>
    <p:sldId id="279" r:id="rId24"/>
    <p:sldId id="265" r:id="rId25"/>
    <p:sldId id="266"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567" autoAdjust="0"/>
    <p:restoredTop sz="86401" autoAdjust="0"/>
  </p:normalViewPr>
  <p:slideViewPr>
    <p:cSldViewPr>
      <p:cViewPr varScale="1">
        <p:scale>
          <a:sx n="115" d="100"/>
          <a:sy n="115" d="100"/>
        </p:scale>
        <p:origin x="-112" y="-336"/>
      </p:cViewPr>
      <p:guideLst>
        <p:guide orient="horz" pos="2160"/>
        <p:guide pos="2880"/>
      </p:guideLst>
    </p:cSldViewPr>
  </p:slideViewPr>
  <p:outlineViewPr>
    <p:cViewPr>
      <p:scale>
        <a:sx n="33" d="100"/>
        <a:sy n="33" d="100"/>
      </p:scale>
      <p:origin x="0" y="403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BF3573-BFF0-5A4C-82F8-8255D71CB816}" type="datetimeFigureOut">
              <a:rPr lang="en-US" smtClean="0"/>
              <a:t>12/22/15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11D329-F75D-414C-B154-865E3F8D626B}" type="slidenum">
              <a:rPr lang="en-US" smtClean="0"/>
              <a:t>‹#›</a:t>
            </a:fld>
            <a:endParaRPr lang="en-US"/>
          </a:p>
        </p:txBody>
      </p:sp>
    </p:spTree>
    <p:extLst>
      <p:ext uri="{BB962C8B-B14F-4D97-AF65-F5344CB8AC3E}">
        <p14:creationId xmlns:p14="http://schemas.microsoft.com/office/powerpoint/2010/main" val="86203856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11D329-F75D-414C-B154-865E3F8D626B}" type="slidenum">
              <a:rPr lang="en-US" smtClean="0"/>
              <a:t>4</a:t>
            </a:fld>
            <a:endParaRPr lang="en-US"/>
          </a:p>
        </p:txBody>
      </p:sp>
    </p:spTree>
    <p:extLst>
      <p:ext uri="{BB962C8B-B14F-4D97-AF65-F5344CB8AC3E}">
        <p14:creationId xmlns:p14="http://schemas.microsoft.com/office/powerpoint/2010/main" val="3841263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9DFF42-4384-40E7-831B-E1E30D9AA54B}" type="datetimeFigureOut">
              <a:rPr lang="en-US" smtClean="0"/>
              <a:t>12/22/15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0B1398-555B-454E-BD06-D70CCAAD08CE}" type="slidenum">
              <a:rPr lang="en-US" smtClean="0"/>
              <a:t>‹#›</a:t>
            </a:fld>
            <a:endParaRPr lang="en-US"/>
          </a:p>
        </p:txBody>
      </p:sp>
    </p:spTree>
    <p:extLst>
      <p:ext uri="{BB962C8B-B14F-4D97-AF65-F5344CB8AC3E}">
        <p14:creationId xmlns:p14="http://schemas.microsoft.com/office/powerpoint/2010/main" val="24527773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9DFF42-4384-40E7-831B-E1E30D9AA54B}" type="datetimeFigureOut">
              <a:rPr lang="en-US" smtClean="0"/>
              <a:t>12/22/15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0B1398-555B-454E-BD06-D70CCAAD08CE}" type="slidenum">
              <a:rPr lang="en-US" smtClean="0"/>
              <a:t>‹#›</a:t>
            </a:fld>
            <a:endParaRPr lang="en-US"/>
          </a:p>
        </p:txBody>
      </p:sp>
    </p:spTree>
    <p:extLst>
      <p:ext uri="{BB962C8B-B14F-4D97-AF65-F5344CB8AC3E}">
        <p14:creationId xmlns:p14="http://schemas.microsoft.com/office/powerpoint/2010/main" val="10592973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9DFF42-4384-40E7-831B-E1E30D9AA54B}" type="datetimeFigureOut">
              <a:rPr lang="en-US" smtClean="0"/>
              <a:t>12/22/15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0B1398-555B-454E-BD06-D70CCAAD08CE}" type="slidenum">
              <a:rPr lang="en-US" smtClean="0"/>
              <a:t>‹#›</a:t>
            </a:fld>
            <a:endParaRPr lang="en-US"/>
          </a:p>
        </p:txBody>
      </p:sp>
    </p:spTree>
    <p:extLst>
      <p:ext uri="{BB962C8B-B14F-4D97-AF65-F5344CB8AC3E}">
        <p14:creationId xmlns:p14="http://schemas.microsoft.com/office/powerpoint/2010/main" val="1214720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9DFF42-4384-40E7-831B-E1E30D9AA54B}" type="datetimeFigureOut">
              <a:rPr lang="en-US" smtClean="0"/>
              <a:t>12/22/15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0B1398-555B-454E-BD06-D70CCAAD08CE}" type="slidenum">
              <a:rPr lang="en-US" smtClean="0"/>
              <a:t>‹#›</a:t>
            </a:fld>
            <a:endParaRPr lang="en-US"/>
          </a:p>
        </p:txBody>
      </p:sp>
    </p:spTree>
    <p:extLst>
      <p:ext uri="{BB962C8B-B14F-4D97-AF65-F5344CB8AC3E}">
        <p14:creationId xmlns:p14="http://schemas.microsoft.com/office/powerpoint/2010/main" val="1889948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9DFF42-4384-40E7-831B-E1E30D9AA54B}" type="datetimeFigureOut">
              <a:rPr lang="en-US" smtClean="0"/>
              <a:t>12/22/15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0B1398-555B-454E-BD06-D70CCAAD08CE}" type="slidenum">
              <a:rPr lang="en-US" smtClean="0"/>
              <a:t>‹#›</a:t>
            </a:fld>
            <a:endParaRPr lang="en-US"/>
          </a:p>
        </p:txBody>
      </p:sp>
    </p:spTree>
    <p:extLst>
      <p:ext uri="{BB962C8B-B14F-4D97-AF65-F5344CB8AC3E}">
        <p14:creationId xmlns:p14="http://schemas.microsoft.com/office/powerpoint/2010/main" val="107662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9DFF42-4384-40E7-831B-E1E30D9AA54B}" type="datetimeFigureOut">
              <a:rPr lang="en-US" smtClean="0"/>
              <a:t>12/22/15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0B1398-555B-454E-BD06-D70CCAAD08CE}" type="slidenum">
              <a:rPr lang="en-US" smtClean="0"/>
              <a:t>‹#›</a:t>
            </a:fld>
            <a:endParaRPr lang="en-US"/>
          </a:p>
        </p:txBody>
      </p:sp>
    </p:spTree>
    <p:extLst>
      <p:ext uri="{BB962C8B-B14F-4D97-AF65-F5344CB8AC3E}">
        <p14:creationId xmlns:p14="http://schemas.microsoft.com/office/powerpoint/2010/main" val="1742794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9DFF42-4384-40E7-831B-E1E30D9AA54B}" type="datetimeFigureOut">
              <a:rPr lang="en-US" smtClean="0"/>
              <a:t>12/22/15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0B1398-555B-454E-BD06-D70CCAAD08CE}" type="slidenum">
              <a:rPr lang="en-US" smtClean="0"/>
              <a:t>‹#›</a:t>
            </a:fld>
            <a:endParaRPr lang="en-US"/>
          </a:p>
        </p:txBody>
      </p:sp>
    </p:spTree>
    <p:extLst>
      <p:ext uri="{BB962C8B-B14F-4D97-AF65-F5344CB8AC3E}">
        <p14:creationId xmlns:p14="http://schemas.microsoft.com/office/powerpoint/2010/main" val="12016857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9DFF42-4384-40E7-831B-E1E30D9AA54B}" type="datetimeFigureOut">
              <a:rPr lang="en-US" smtClean="0"/>
              <a:t>12/22/15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0B1398-555B-454E-BD06-D70CCAAD08CE}" type="slidenum">
              <a:rPr lang="en-US" smtClean="0"/>
              <a:t>‹#›</a:t>
            </a:fld>
            <a:endParaRPr lang="en-US"/>
          </a:p>
        </p:txBody>
      </p:sp>
    </p:spTree>
    <p:extLst>
      <p:ext uri="{BB962C8B-B14F-4D97-AF65-F5344CB8AC3E}">
        <p14:creationId xmlns:p14="http://schemas.microsoft.com/office/powerpoint/2010/main" val="16803070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9DFF42-4384-40E7-831B-E1E30D9AA54B}" type="datetimeFigureOut">
              <a:rPr lang="en-US" smtClean="0"/>
              <a:t>12/22/15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0B1398-555B-454E-BD06-D70CCAAD08CE}" type="slidenum">
              <a:rPr lang="en-US" smtClean="0"/>
              <a:t>‹#›</a:t>
            </a:fld>
            <a:endParaRPr lang="en-US"/>
          </a:p>
        </p:txBody>
      </p:sp>
    </p:spTree>
    <p:extLst>
      <p:ext uri="{BB962C8B-B14F-4D97-AF65-F5344CB8AC3E}">
        <p14:creationId xmlns:p14="http://schemas.microsoft.com/office/powerpoint/2010/main" val="1490568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9DFF42-4384-40E7-831B-E1E30D9AA54B}" type="datetimeFigureOut">
              <a:rPr lang="en-US" smtClean="0"/>
              <a:t>12/22/15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0B1398-555B-454E-BD06-D70CCAAD08CE}" type="slidenum">
              <a:rPr lang="en-US" smtClean="0"/>
              <a:t>‹#›</a:t>
            </a:fld>
            <a:endParaRPr lang="en-US"/>
          </a:p>
        </p:txBody>
      </p:sp>
    </p:spTree>
    <p:extLst>
      <p:ext uri="{BB962C8B-B14F-4D97-AF65-F5344CB8AC3E}">
        <p14:creationId xmlns:p14="http://schemas.microsoft.com/office/powerpoint/2010/main" val="2670992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9DFF42-4384-40E7-831B-E1E30D9AA54B}" type="datetimeFigureOut">
              <a:rPr lang="en-US" smtClean="0"/>
              <a:t>12/22/15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0B1398-555B-454E-BD06-D70CCAAD08CE}" type="slidenum">
              <a:rPr lang="en-US" smtClean="0"/>
              <a:t>‹#›</a:t>
            </a:fld>
            <a:endParaRPr lang="en-US"/>
          </a:p>
        </p:txBody>
      </p:sp>
    </p:spTree>
    <p:extLst>
      <p:ext uri="{BB962C8B-B14F-4D97-AF65-F5344CB8AC3E}">
        <p14:creationId xmlns:p14="http://schemas.microsoft.com/office/powerpoint/2010/main" val="240811095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9DFF42-4384-40E7-831B-E1E30D9AA54B}" type="datetimeFigureOut">
              <a:rPr lang="en-US" smtClean="0"/>
              <a:t>12/22/15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0B1398-555B-454E-BD06-D70CCAAD08CE}" type="slidenum">
              <a:rPr lang="en-US" smtClean="0"/>
              <a:t>‹#›</a:t>
            </a:fld>
            <a:endParaRPr lang="en-US"/>
          </a:p>
        </p:txBody>
      </p:sp>
    </p:spTree>
    <p:extLst>
      <p:ext uri="{BB962C8B-B14F-4D97-AF65-F5344CB8AC3E}">
        <p14:creationId xmlns:p14="http://schemas.microsoft.com/office/powerpoint/2010/main" val="37504371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jp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029200"/>
            <a:ext cx="7772400" cy="1470025"/>
          </a:xfrm>
        </p:spPr>
        <p:txBody>
          <a:bodyPr/>
          <a:lstStyle/>
          <a:p>
            <a:r>
              <a:rPr lang="en-US" dirty="0" smtClean="0"/>
              <a:t>Introduction to Game Theory</a:t>
            </a:r>
            <a:endParaRPr lang="en-US" dirty="0"/>
          </a:p>
        </p:txBody>
      </p:sp>
      <p:sp>
        <p:nvSpPr>
          <p:cNvPr id="3" name="Subtitle 2"/>
          <p:cNvSpPr>
            <a:spLocks noGrp="1"/>
          </p:cNvSpPr>
          <p:nvPr>
            <p:ph type="subTitle" idx="1"/>
          </p:nvPr>
        </p:nvSpPr>
        <p:spPr>
          <a:xfrm>
            <a:off x="1143000" y="304800"/>
            <a:ext cx="6400800" cy="990600"/>
          </a:xfrm>
        </p:spPr>
        <p:txBody>
          <a:bodyPr/>
          <a:lstStyle/>
          <a:p>
            <a:r>
              <a:rPr lang="en-US" dirty="0" smtClean="0"/>
              <a:t>Economics 171</a:t>
            </a:r>
          </a:p>
          <a:p>
            <a:endParaRPr lang="en-US" dirty="0"/>
          </a:p>
        </p:txBody>
      </p:sp>
      <p:pic>
        <p:nvPicPr>
          <p:cNvPr id="4" name="Picture 3" descr="pokerdogs.jpg"/>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1981200" y="1448094"/>
            <a:ext cx="4660900" cy="3491176"/>
          </a:xfrm>
          <a:prstGeom prst="rect">
            <a:avLst/>
          </a:prstGeom>
        </p:spPr>
      </p:pic>
    </p:spTree>
    <p:extLst>
      <p:ext uri="{BB962C8B-B14F-4D97-AF65-F5344CB8AC3E}">
        <p14:creationId xmlns:p14="http://schemas.microsoft.com/office/powerpoint/2010/main" val="19927430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300" dirty="0" smtClean="0"/>
              <a:t>Extensive Form Games with Perfect Information  </a:t>
            </a:r>
            <a:r>
              <a:rPr lang="en-US" sz="3700" dirty="0" smtClean="0"/>
              <a:t>Example: The Entry Game</a:t>
            </a:r>
            <a:endParaRPr lang="en-US" sz="3700" dirty="0"/>
          </a:p>
        </p:txBody>
      </p:sp>
      <p:sp>
        <p:nvSpPr>
          <p:cNvPr id="3" name="Content Placeholder 2"/>
          <p:cNvSpPr>
            <a:spLocks noGrp="1"/>
          </p:cNvSpPr>
          <p:nvPr>
            <p:ph idx="1"/>
          </p:nvPr>
        </p:nvSpPr>
        <p:spPr>
          <a:xfrm>
            <a:off x="457200" y="1447800"/>
            <a:ext cx="8229600" cy="5181600"/>
          </a:xfrm>
          <a:ln>
            <a:solidFill>
              <a:schemeClr val="accent1"/>
            </a:solidFill>
          </a:ln>
        </p:spPr>
        <p:txBody>
          <a:bodyPr/>
          <a:lstStyle/>
          <a:p>
            <a:pPr marL="0" indent="0">
              <a:buNone/>
            </a:pPr>
            <a:r>
              <a:rPr lang="en-US" dirty="0" smtClean="0"/>
              <a:t> </a:t>
            </a:r>
            <a:endParaRPr lang="en-US" dirty="0"/>
          </a:p>
        </p:txBody>
      </p:sp>
      <p:cxnSp>
        <p:nvCxnSpPr>
          <p:cNvPr id="5" name="Straight Connector 4"/>
          <p:cNvCxnSpPr/>
          <p:nvPr/>
        </p:nvCxnSpPr>
        <p:spPr>
          <a:xfrm>
            <a:off x="4617719" y="2133600"/>
            <a:ext cx="838200" cy="1143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H="1">
            <a:off x="3886200" y="2133600"/>
            <a:ext cx="685800" cy="1143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886200" y="3261359"/>
            <a:ext cx="838200" cy="1371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H="1">
            <a:off x="3124200" y="3276600"/>
            <a:ext cx="762000" cy="1356359"/>
          </a:xfrm>
          <a:prstGeom prst="line">
            <a:avLst/>
          </a:prstGeom>
        </p:spPr>
        <p:style>
          <a:lnRef idx="1">
            <a:schemeClr val="accent1"/>
          </a:lnRef>
          <a:fillRef idx="0">
            <a:schemeClr val="accent1"/>
          </a:fillRef>
          <a:effectRef idx="0">
            <a:schemeClr val="accent1"/>
          </a:effectRef>
          <a:fontRef idx="minor">
            <a:schemeClr val="tx1"/>
          </a:fontRef>
        </p:style>
      </p:cxnSp>
      <p:sp>
        <p:nvSpPr>
          <p:cNvPr id="25" name="Oval 24"/>
          <p:cNvSpPr/>
          <p:nvPr/>
        </p:nvSpPr>
        <p:spPr>
          <a:xfrm>
            <a:off x="3873817" y="3147059"/>
            <a:ext cx="139065" cy="129541"/>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4571999" y="1981200"/>
            <a:ext cx="152401"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4724399" y="1901428"/>
            <a:ext cx="1458691" cy="369332"/>
          </a:xfrm>
          <a:prstGeom prst="rect">
            <a:avLst/>
          </a:prstGeom>
          <a:noFill/>
        </p:spPr>
        <p:txBody>
          <a:bodyPr wrap="square" rtlCol="0">
            <a:spAutoFit/>
          </a:bodyPr>
          <a:lstStyle/>
          <a:p>
            <a:r>
              <a:rPr lang="en-US" b="1" dirty="0" smtClean="0"/>
              <a:t>Challenger</a:t>
            </a:r>
            <a:endParaRPr lang="en-US" b="1" dirty="0"/>
          </a:p>
        </p:txBody>
      </p:sp>
      <p:sp>
        <p:nvSpPr>
          <p:cNvPr id="28" name="TextBox 27"/>
          <p:cNvSpPr txBox="1"/>
          <p:nvPr/>
        </p:nvSpPr>
        <p:spPr>
          <a:xfrm>
            <a:off x="4842509" y="2360803"/>
            <a:ext cx="1272002" cy="646331"/>
          </a:xfrm>
          <a:prstGeom prst="rect">
            <a:avLst/>
          </a:prstGeom>
          <a:noFill/>
        </p:spPr>
        <p:txBody>
          <a:bodyPr wrap="square" rtlCol="0">
            <a:spAutoFit/>
          </a:bodyPr>
          <a:lstStyle/>
          <a:p>
            <a:r>
              <a:rPr lang="en-US" dirty="0" smtClean="0"/>
              <a:t>Stay out</a:t>
            </a:r>
          </a:p>
          <a:p>
            <a:endParaRPr lang="en-US" dirty="0"/>
          </a:p>
        </p:txBody>
      </p:sp>
      <p:sp>
        <p:nvSpPr>
          <p:cNvPr id="29" name="TextBox 28"/>
          <p:cNvSpPr txBox="1"/>
          <p:nvPr/>
        </p:nvSpPr>
        <p:spPr>
          <a:xfrm>
            <a:off x="5529944" y="2971800"/>
            <a:ext cx="3385456" cy="646331"/>
          </a:xfrm>
          <a:prstGeom prst="rect">
            <a:avLst/>
          </a:prstGeom>
          <a:noFill/>
        </p:spPr>
        <p:txBody>
          <a:bodyPr wrap="square" rtlCol="0">
            <a:spAutoFit/>
          </a:bodyPr>
          <a:lstStyle/>
          <a:p>
            <a:r>
              <a:rPr lang="en-US" dirty="0" smtClean="0"/>
              <a:t>0                 Challenger’s payoff</a:t>
            </a:r>
          </a:p>
          <a:p>
            <a:r>
              <a:rPr lang="en-US" dirty="0" smtClean="0"/>
              <a:t>1                 Incumbent’s payoff</a:t>
            </a:r>
            <a:endParaRPr lang="en-US" dirty="0"/>
          </a:p>
        </p:txBody>
      </p:sp>
      <p:sp>
        <p:nvSpPr>
          <p:cNvPr id="30" name="TextBox 29"/>
          <p:cNvSpPr txBox="1"/>
          <p:nvPr/>
        </p:nvSpPr>
        <p:spPr>
          <a:xfrm>
            <a:off x="3296053" y="2360803"/>
            <a:ext cx="1106072" cy="369332"/>
          </a:xfrm>
          <a:prstGeom prst="rect">
            <a:avLst/>
          </a:prstGeom>
          <a:noFill/>
        </p:spPr>
        <p:txBody>
          <a:bodyPr wrap="none" rtlCol="0">
            <a:spAutoFit/>
          </a:bodyPr>
          <a:lstStyle/>
          <a:p>
            <a:r>
              <a:rPr lang="en-US" dirty="0" smtClean="0"/>
              <a:t>Challenge</a:t>
            </a:r>
            <a:endParaRPr lang="en-US" dirty="0"/>
          </a:p>
        </p:txBody>
      </p:sp>
      <p:sp>
        <p:nvSpPr>
          <p:cNvPr id="31" name="TextBox 30"/>
          <p:cNvSpPr txBox="1"/>
          <p:nvPr/>
        </p:nvSpPr>
        <p:spPr>
          <a:xfrm>
            <a:off x="2673315" y="3041655"/>
            <a:ext cx="1216487" cy="369332"/>
          </a:xfrm>
          <a:prstGeom prst="rect">
            <a:avLst/>
          </a:prstGeom>
          <a:noFill/>
        </p:spPr>
        <p:txBody>
          <a:bodyPr wrap="none" rtlCol="0">
            <a:spAutoFit/>
          </a:bodyPr>
          <a:lstStyle/>
          <a:p>
            <a:r>
              <a:rPr lang="en-US" b="1" dirty="0" smtClean="0"/>
              <a:t>Incumbent</a:t>
            </a:r>
            <a:endParaRPr lang="en-US" b="1" dirty="0"/>
          </a:p>
        </p:txBody>
      </p:sp>
      <p:sp>
        <p:nvSpPr>
          <p:cNvPr id="1024" name="TextBox 1023"/>
          <p:cNvSpPr txBox="1"/>
          <p:nvPr/>
        </p:nvSpPr>
        <p:spPr>
          <a:xfrm>
            <a:off x="2682059" y="3410987"/>
            <a:ext cx="1134281" cy="923330"/>
          </a:xfrm>
          <a:prstGeom prst="rect">
            <a:avLst/>
          </a:prstGeom>
          <a:noFill/>
        </p:spPr>
        <p:txBody>
          <a:bodyPr wrap="square" rtlCol="0">
            <a:spAutoFit/>
          </a:bodyPr>
          <a:lstStyle/>
          <a:p>
            <a:endParaRPr lang="en-US" dirty="0" smtClean="0"/>
          </a:p>
          <a:p>
            <a:r>
              <a:rPr lang="en-US" dirty="0" smtClean="0"/>
              <a:t>Give in</a:t>
            </a:r>
          </a:p>
          <a:p>
            <a:endParaRPr lang="en-US" dirty="0"/>
          </a:p>
        </p:txBody>
      </p:sp>
      <p:sp>
        <p:nvSpPr>
          <p:cNvPr id="1025" name="TextBox 1024"/>
          <p:cNvSpPr txBox="1"/>
          <p:nvPr/>
        </p:nvSpPr>
        <p:spPr>
          <a:xfrm>
            <a:off x="4305300" y="3693438"/>
            <a:ext cx="763324" cy="369332"/>
          </a:xfrm>
          <a:prstGeom prst="rect">
            <a:avLst/>
          </a:prstGeom>
          <a:noFill/>
        </p:spPr>
        <p:txBody>
          <a:bodyPr wrap="square" rtlCol="0">
            <a:spAutoFit/>
          </a:bodyPr>
          <a:lstStyle/>
          <a:p>
            <a:r>
              <a:rPr lang="en-US" dirty="0" smtClean="0"/>
              <a:t>Fight</a:t>
            </a:r>
            <a:endParaRPr lang="en-US" dirty="0"/>
          </a:p>
        </p:txBody>
      </p:sp>
      <p:sp>
        <p:nvSpPr>
          <p:cNvPr id="1027" name="TextBox 1026"/>
          <p:cNvSpPr txBox="1"/>
          <p:nvPr/>
        </p:nvSpPr>
        <p:spPr>
          <a:xfrm>
            <a:off x="2994367" y="4631171"/>
            <a:ext cx="301686" cy="646331"/>
          </a:xfrm>
          <a:prstGeom prst="rect">
            <a:avLst/>
          </a:prstGeom>
          <a:noFill/>
        </p:spPr>
        <p:txBody>
          <a:bodyPr wrap="none" rtlCol="0">
            <a:spAutoFit/>
          </a:bodyPr>
          <a:lstStyle/>
          <a:p>
            <a:r>
              <a:rPr lang="en-US" dirty="0" smtClean="0"/>
              <a:t>1</a:t>
            </a:r>
          </a:p>
          <a:p>
            <a:r>
              <a:rPr lang="en-US" dirty="0"/>
              <a:t>0</a:t>
            </a:r>
          </a:p>
        </p:txBody>
      </p:sp>
      <p:sp>
        <p:nvSpPr>
          <p:cNvPr id="1028" name="TextBox 1027"/>
          <p:cNvSpPr txBox="1"/>
          <p:nvPr/>
        </p:nvSpPr>
        <p:spPr>
          <a:xfrm flipH="1">
            <a:off x="4648197" y="4648198"/>
            <a:ext cx="388622" cy="923330"/>
          </a:xfrm>
          <a:prstGeom prst="rect">
            <a:avLst/>
          </a:prstGeom>
          <a:noFill/>
        </p:spPr>
        <p:txBody>
          <a:bodyPr wrap="square" rtlCol="0">
            <a:spAutoFit/>
          </a:bodyPr>
          <a:lstStyle/>
          <a:p>
            <a:r>
              <a:rPr lang="en-US" dirty="0" smtClean="0"/>
              <a:t>-1 -1</a:t>
            </a:r>
          </a:p>
          <a:p>
            <a:endParaRPr lang="en-US" dirty="0"/>
          </a:p>
        </p:txBody>
      </p:sp>
      <p:sp>
        <p:nvSpPr>
          <p:cNvPr id="6" name="TextBox 5"/>
          <p:cNvSpPr txBox="1"/>
          <p:nvPr/>
        </p:nvSpPr>
        <p:spPr>
          <a:xfrm>
            <a:off x="6477000" y="4724400"/>
            <a:ext cx="2005677" cy="646331"/>
          </a:xfrm>
          <a:prstGeom prst="rect">
            <a:avLst/>
          </a:prstGeom>
          <a:noFill/>
        </p:spPr>
        <p:txBody>
          <a:bodyPr wrap="none" rtlCol="0">
            <a:spAutoFit/>
          </a:bodyPr>
          <a:lstStyle/>
          <a:p>
            <a:r>
              <a:rPr lang="en-US" dirty="0" smtClean="0"/>
              <a:t>Challenger’s payoff</a:t>
            </a:r>
          </a:p>
          <a:p>
            <a:r>
              <a:rPr lang="en-US" dirty="0" smtClean="0"/>
              <a:t>Incumbent’s payoff</a:t>
            </a:r>
            <a:endParaRPr lang="en-US" dirty="0"/>
          </a:p>
        </p:txBody>
      </p:sp>
    </p:spTree>
    <p:extLst>
      <p:ext uri="{BB962C8B-B14F-4D97-AF65-F5344CB8AC3E}">
        <p14:creationId xmlns:p14="http://schemas.microsoft.com/office/powerpoint/2010/main" val="185615115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Vocabulary for Extensive form games</a:t>
            </a:r>
            <a:endParaRPr lang="en-US" dirty="0"/>
          </a:p>
        </p:txBody>
      </p:sp>
      <p:sp>
        <p:nvSpPr>
          <p:cNvPr id="3" name="Content Placeholder 2"/>
          <p:cNvSpPr>
            <a:spLocks noGrp="1"/>
          </p:cNvSpPr>
          <p:nvPr>
            <p:ph idx="1"/>
          </p:nvPr>
        </p:nvSpPr>
        <p:spPr/>
        <p:txBody>
          <a:bodyPr>
            <a:normAutofit/>
          </a:bodyPr>
          <a:lstStyle/>
          <a:p>
            <a:r>
              <a:rPr lang="en-US" dirty="0"/>
              <a:t> </a:t>
            </a:r>
            <a:r>
              <a:rPr lang="en-US" dirty="0" smtClean="0"/>
              <a:t>Decision Tree</a:t>
            </a:r>
          </a:p>
          <a:p>
            <a:r>
              <a:rPr lang="en-US" dirty="0" smtClean="0"/>
              <a:t>Decision Node-Specifies whose turn</a:t>
            </a:r>
          </a:p>
          <a:p>
            <a:r>
              <a:rPr lang="en-US" dirty="0" smtClean="0"/>
              <a:t>Branches-Options</a:t>
            </a:r>
          </a:p>
          <a:p>
            <a:r>
              <a:rPr lang="en-US" dirty="0" smtClean="0"/>
              <a:t>Terminal Node—End of play</a:t>
            </a:r>
          </a:p>
          <a:p>
            <a:r>
              <a:rPr lang="en-US" dirty="0" smtClean="0"/>
              <a:t>Payoffs—For each player  at each terminal node.</a:t>
            </a:r>
            <a:endParaRPr lang="en-US" dirty="0"/>
          </a:p>
          <a:p>
            <a:r>
              <a:rPr lang="en-US" dirty="0" smtClean="0"/>
              <a:t>Strategy—Specifies what will you do at each decision node where it is your turn</a:t>
            </a:r>
          </a:p>
        </p:txBody>
      </p:sp>
    </p:spTree>
    <p:extLst>
      <p:ext uri="{BB962C8B-B14F-4D97-AF65-F5344CB8AC3E}">
        <p14:creationId xmlns:p14="http://schemas.microsoft.com/office/powerpoint/2010/main" val="348907818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strategies in entry game?</a:t>
            </a:r>
            <a:endParaRPr lang="en-US" dirty="0"/>
          </a:p>
        </p:txBody>
      </p:sp>
      <p:sp>
        <p:nvSpPr>
          <p:cNvPr id="3" name="Content Placeholder 2"/>
          <p:cNvSpPr>
            <a:spLocks noGrp="1"/>
          </p:cNvSpPr>
          <p:nvPr>
            <p:ph idx="1"/>
          </p:nvPr>
        </p:nvSpPr>
        <p:spPr/>
        <p:txBody>
          <a:bodyPr/>
          <a:lstStyle/>
          <a:p>
            <a:r>
              <a:rPr lang="en-US" dirty="0" smtClean="0"/>
              <a:t>For Challenger</a:t>
            </a:r>
          </a:p>
          <a:p>
            <a:pPr lvl="1"/>
            <a:r>
              <a:rPr lang="en-US" dirty="0" smtClean="0"/>
              <a:t>Challenge</a:t>
            </a:r>
          </a:p>
          <a:p>
            <a:pPr lvl="1"/>
            <a:r>
              <a:rPr lang="en-US" dirty="0" smtClean="0"/>
              <a:t>Stay Out</a:t>
            </a:r>
          </a:p>
          <a:p>
            <a:r>
              <a:rPr lang="en-US" dirty="0" smtClean="0"/>
              <a:t>For Incumbent</a:t>
            </a:r>
          </a:p>
          <a:p>
            <a:pPr lvl="1"/>
            <a:r>
              <a:rPr lang="en-US" dirty="0" smtClean="0"/>
              <a:t>Give in if challenged</a:t>
            </a:r>
          </a:p>
          <a:p>
            <a:pPr lvl="1"/>
            <a:r>
              <a:rPr lang="en-US" dirty="0" smtClean="0"/>
              <a:t>Fight if challenged</a:t>
            </a:r>
            <a:endParaRPr lang="en-US" dirty="0"/>
          </a:p>
        </p:txBody>
      </p:sp>
    </p:spTree>
    <p:extLst>
      <p:ext uri="{BB962C8B-B14F-4D97-AF65-F5344CB8AC3E}">
        <p14:creationId xmlns:p14="http://schemas.microsoft.com/office/powerpoint/2010/main" val="13919294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possible outcome</a:t>
            </a:r>
            <a:endParaRPr lang="en-US" dirty="0"/>
          </a:p>
        </p:txBody>
      </p:sp>
      <p:pic>
        <p:nvPicPr>
          <p:cNvPr id="4" name="Content Placeholder 3" descr="stagfight.jpg"/>
          <p:cNvPicPr>
            <a:picLocks noGrp="1" noChangeAspect="1"/>
          </p:cNvPicPr>
          <p:nvPr>
            <p:ph idx="1"/>
          </p:nvPr>
        </p:nvPicPr>
        <p:blipFill>
          <a:blip r:embed="rId2">
            <a:extLst>
              <a:ext uri="{28A0092B-C50C-407E-A947-70E740481C1C}">
                <a14:useLocalDpi xmlns:a14="http://schemas.microsoft.com/office/drawing/2010/main" val="0"/>
              </a:ext>
            </a:extLst>
          </a:blip>
          <a:srcRect l="2393" r="2393"/>
          <a:stretch>
            <a:fillRect/>
          </a:stretch>
        </p:blipFill>
        <p:spPr>
          <a:xfrm>
            <a:off x="914400" y="2209800"/>
            <a:ext cx="7121159" cy="3916363"/>
          </a:xfrm>
        </p:spPr>
      </p:pic>
    </p:spTree>
    <p:extLst>
      <p:ext uri="{BB962C8B-B14F-4D97-AF65-F5344CB8AC3E}">
        <p14:creationId xmlns:p14="http://schemas.microsoft.com/office/powerpoint/2010/main" val="2752020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Kidnapping Game </a:t>
            </a:r>
            <a:endParaRPr lang="en-US" dirty="0"/>
          </a:p>
        </p:txBody>
      </p:sp>
      <p:sp>
        <p:nvSpPr>
          <p:cNvPr id="3" name="Content Placeholder 2"/>
          <p:cNvSpPr>
            <a:spLocks noGrp="1"/>
          </p:cNvSpPr>
          <p:nvPr>
            <p:ph idx="1"/>
          </p:nvPr>
        </p:nvSpPr>
        <p:spPr/>
        <p:txBody>
          <a:bodyPr/>
          <a:lstStyle/>
          <a:p>
            <a:r>
              <a:rPr lang="en-US" dirty="0" smtClean="0"/>
              <a:t>Kidnapping is  risky and dangerous, but could be profitable. </a:t>
            </a:r>
          </a:p>
          <a:p>
            <a:r>
              <a:rPr lang="en-US" dirty="0" smtClean="0"/>
              <a:t>Will victim’s friends pay a ransom?</a:t>
            </a:r>
          </a:p>
          <a:p>
            <a:r>
              <a:rPr lang="en-US" dirty="0" smtClean="0"/>
              <a:t>If they do pay a ransom, why should you free </a:t>
            </a:r>
          </a:p>
          <a:p>
            <a:pPr marL="0" indent="0">
              <a:buNone/>
            </a:pPr>
            <a:r>
              <a:rPr lang="en-US" dirty="0" smtClean="0"/>
              <a:t>the victim?</a:t>
            </a:r>
          </a:p>
          <a:p>
            <a:r>
              <a:rPr lang="en-US" dirty="0" smtClean="0"/>
              <a:t>If  they don’t expect you to free the victim, would you expect friends of victim to pay ransom?</a:t>
            </a:r>
          </a:p>
        </p:txBody>
      </p:sp>
    </p:spTree>
    <p:extLst>
      <p:ext uri="{BB962C8B-B14F-4D97-AF65-F5344CB8AC3E}">
        <p14:creationId xmlns:p14="http://schemas.microsoft.com/office/powerpoint/2010/main" val="79107811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Kidnapping Game</a:t>
            </a:r>
            <a:endParaRPr lang="en-US" dirty="0"/>
          </a:p>
        </p:txBody>
      </p:sp>
      <p:pic>
        <p:nvPicPr>
          <p:cNvPr id="4" name="Content Placeholder 3" descr="kidnap1.jpg"/>
          <p:cNvPicPr>
            <a:picLocks noGrp="1" noChangeAspect="1"/>
          </p:cNvPicPr>
          <p:nvPr>
            <p:ph idx="1"/>
          </p:nvPr>
        </p:nvPicPr>
        <p:blipFill>
          <a:blip r:embed="rId2" cstate="screen">
            <a:extLst>
              <a:ext uri="{28A0092B-C50C-407E-A947-70E740481C1C}">
                <a14:useLocalDpi xmlns:a14="http://schemas.microsoft.com/office/drawing/2010/main"/>
              </a:ext>
            </a:extLst>
          </a:blip>
          <a:srcRect l="-29864" r="-29864"/>
          <a:stretch>
            <a:fillRect/>
          </a:stretch>
        </p:blipFill>
        <p:spPr/>
      </p:pic>
    </p:spTree>
    <p:extLst>
      <p:ext uri="{BB962C8B-B14F-4D97-AF65-F5344CB8AC3E}">
        <p14:creationId xmlns:p14="http://schemas.microsoft.com/office/powerpoint/2010/main" val="398939241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Vocabulary for Extensive form games</a:t>
            </a:r>
            <a:endParaRPr lang="en-US" dirty="0"/>
          </a:p>
        </p:txBody>
      </p:sp>
      <p:sp>
        <p:nvSpPr>
          <p:cNvPr id="3" name="Content Placeholder 2"/>
          <p:cNvSpPr>
            <a:spLocks noGrp="1"/>
          </p:cNvSpPr>
          <p:nvPr>
            <p:ph idx="1"/>
          </p:nvPr>
        </p:nvSpPr>
        <p:spPr/>
        <p:txBody>
          <a:bodyPr>
            <a:normAutofit/>
          </a:bodyPr>
          <a:lstStyle/>
          <a:p>
            <a:r>
              <a:rPr lang="en-US" dirty="0"/>
              <a:t> </a:t>
            </a:r>
            <a:r>
              <a:rPr lang="en-US" dirty="0" smtClean="0"/>
              <a:t>Decision Tree</a:t>
            </a:r>
          </a:p>
          <a:p>
            <a:r>
              <a:rPr lang="en-US" dirty="0" smtClean="0"/>
              <a:t>Decision Node-Specifies whose turn</a:t>
            </a:r>
          </a:p>
          <a:p>
            <a:r>
              <a:rPr lang="en-US" dirty="0" smtClean="0"/>
              <a:t>Branches-Options</a:t>
            </a:r>
          </a:p>
          <a:p>
            <a:r>
              <a:rPr lang="en-US" dirty="0" smtClean="0"/>
              <a:t>Terminal Node—End of play</a:t>
            </a:r>
          </a:p>
          <a:p>
            <a:r>
              <a:rPr lang="en-US" dirty="0" smtClean="0"/>
              <a:t>Payoffs—For each person at each terminal node.</a:t>
            </a:r>
            <a:endParaRPr lang="en-US" dirty="0"/>
          </a:p>
          <a:p>
            <a:r>
              <a:rPr lang="en-US" dirty="0" smtClean="0"/>
              <a:t>Strategy—What will you do at each decision node where it is your turn</a:t>
            </a:r>
          </a:p>
        </p:txBody>
      </p:sp>
    </p:spTree>
    <p:extLst>
      <p:ext uri="{BB962C8B-B14F-4D97-AF65-F5344CB8AC3E}">
        <p14:creationId xmlns:p14="http://schemas.microsoft.com/office/powerpoint/2010/main" val="2810136496"/>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the strategies?</a:t>
            </a:r>
            <a:endParaRPr lang="en-US" dirty="0"/>
          </a:p>
        </p:txBody>
      </p:sp>
      <p:sp>
        <p:nvSpPr>
          <p:cNvPr id="3" name="Content Placeholder 2"/>
          <p:cNvSpPr>
            <a:spLocks noGrp="1"/>
          </p:cNvSpPr>
          <p:nvPr>
            <p:ph idx="1"/>
          </p:nvPr>
        </p:nvSpPr>
        <p:spPr/>
        <p:txBody>
          <a:bodyPr>
            <a:normAutofit fontScale="77500" lnSpcReduction="20000"/>
          </a:bodyPr>
          <a:lstStyle/>
          <a:p>
            <a:r>
              <a:rPr lang="en-US" dirty="0" err="1" smtClean="0"/>
              <a:t>Vivica</a:t>
            </a:r>
            <a:r>
              <a:rPr lang="en-US" dirty="0" smtClean="0"/>
              <a:t> has 1 decision node and two strategies</a:t>
            </a:r>
          </a:p>
          <a:p>
            <a:pPr lvl="1"/>
            <a:r>
              <a:rPr lang="en-US" dirty="0" smtClean="0"/>
              <a:t>Pay Ransom</a:t>
            </a:r>
          </a:p>
          <a:p>
            <a:pPr lvl="1"/>
            <a:r>
              <a:rPr lang="en-US" dirty="0" smtClean="0"/>
              <a:t>Don’t Pay Ransom</a:t>
            </a:r>
          </a:p>
          <a:p>
            <a:r>
              <a:rPr lang="en-US" dirty="0" smtClean="0"/>
              <a:t>Guy has three decision nodes. A strategy specifies what he will do at each node.</a:t>
            </a:r>
          </a:p>
          <a:p>
            <a:r>
              <a:rPr lang="en-US" dirty="0" smtClean="0"/>
              <a:t>Example strategy:</a:t>
            </a:r>
          </a:p>
          <a:p>
            <a:pPr lvl="1"/>
            <a:r>
              <a:rPr lang="en-US" dirty="0" smtClean="0"/>
              <a:t>Kidnap,  Kill if ransom,  Kill if no ransom</a:t>
            </a:r>
          </a:p>
          <a:p>
            <a:pPr lvl="1"/>
            <a:r>
              <a:rPr lang="en-US" dirty="0" smtClean="0"/>
              <a:t>Kidnap,  Don’t kill if ransom,  Kill if no ransom</a:t>
            </a:r>
          </a:p>
          <a:p>
            <a:pPr lvl="1"/>
            <a:r>
              <a:rPr lang="en-US" dirty="0" smtClean="0"/>
              <a:t>Kidnap, Kill if ransom, Don’t kill if no ransom</a:t>
            </a:r>
          </a:p>
          <a:p>
            <a:pPr lvl="1"/>
            <a:r>
              <a:rPr lang="en-US" dirty="0" smtClean="0"/>
              <a:t>Kidnap, Don’t kill, Don’t Kill</a:t>
            </a:r>
          </a:p>
          <a:p>
            <a:pPr lvl="1"/>
            <a:r>
              <a:rPr lang="en-US" dirty="0" smtClean="0"/>
              <a:t>Don’t kidnap, Kill, Kill</a:t>
            </a:r>
          </a:p>
          <a:p>
            <a:pPr lvl="1"/>
            <a:r>
              <a:rPr lang="en-US" dirty="0" smtClean="0"/>
              <a:t>Don’t kidnap, Don’t kill, kill</a:t>
            </a:r>
          </a:p>
          <a:p>
            <a:pPr lvl="1"/>
            <a:r>
              <a:rPr lang="en-US" dirty="0" smtClean="0"/>
              <a:t>Etc.</a:t>
            </a:r>
          </a:p>
          <a:p>
            <a:pPr marL="457200" lvl="1" indent="0">
              <a:buNone/>
            </a:pPr>
            <a:endParaRPr lang="en-US" dirty="0"/>
          </a:p>
          <a:p>
            <a:pPr marL="457200" lvl="1" indent="0">
              <a:buNone/>
            </a:pPr>
            <a:endParaRPr lang="en-US" dirty="0" smtClean="0"/>
          </a:p>
        </p:txBody>
      </p:sp>
    </p:spTree>
    <p:extLst>
      <p:ext uri="{BB962C8B-B14F-4D97-AF65-F5344CB8AC3E}">
        <p14:creationId xmlns:p14="http://schemas.microsoft.com/office/powerpoint/2010/main" val="28583088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Extensive form: Imperfect Information</a:t>
            </a:r>
            <a:endParaRPr lang="en-US" dirty="0"/>
          </a:p>
        </p:txBody>
      </p:sp>
      <p:sp>
        <p:nvSpPr>
          <p:cNvPr id="3" name="Content Placeholder 2"/>
          <p:cNvSpPr>
            <a:spLocks noGrp="1"/>
          </p:cNvSpPr>
          <p:nvPr>
            <p:ph idx="1"/>
          </p:nvPr>
        </p:nvSpPr>
        <p:spPr/>
        <p:txBody>
          <a:bodyPr/>
          <a:lstStyle/>
          <a:p>
            <a:r>
              <a:rPr lang="en-US" dirty="0" smtClean="0"/>
              <a:t>When you move, you don’t always know what move the other guy has made.</a:t>
            </a:r>
          </a:p>
          <a:p>
            <a:r>
              <a:rPr lang="en-US" dirty="0" smtClean="0"/>
              <a:t>Often motivated by simultaneous move games.</a:t>
            </a:r>
          </a:p>
          <a:p>
            <a:pPr marL="0" indent="0">
              <a:buNone/>
            </a:pPr>
            <a:endParaRPr lang="en-US" dirty="0" smtClean="0"/>
          </a:p>
        </p:txBody>
      </p:sp>
    </p:spTree>
    <p:extLst>
      <p:ext uri="{BB962C8B-B14F-4D97-AF65-F5344CB8AC3E}">
        <p14:creationId xmlns:p14="http://schemas.microsoft.com/office/powerpoint/2010/main" val="3171247396"/>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Copy cat game</a:t>
            </a:r>
            <a:br>
              <a:rPr lang="en-US" dirty="0" smtClean="0"/>
            </a:br>
            <a:r>
              <a:rPr lang="en-US" dirty="0" smtClean="0"/>
              <a:t>(matching pennies)</a:t>
            </a:r>
            <a:endParaRPr lang="en-US" dirty="0"/>
          </a:p>
        </p:txBody>
      </p:sp>
      <p:sp>
        <p:nvSpPr>
          <p:cNvPr id="3" name="Content Placeholder 2"/>
          <p:cNvSpPr>
            <a:spLocks noGrp="1"/>
          </p:cNvSpPr>
          <p:nvPr>
            <p:ph idx="1"/>
          </p:nvPr>
        </p:nvSpPr>
        <p:spPr/>
        <p:txBody>
          <a:bodyPr/>
          <a:lstStyle/>
          <a:p>
            <a:r>
              <a:rPr lang="en-US" dirty="0" smtClean="0"/>
              <a:t>Little brother wants to do everything that big brother does. </a:t>
            </a:r>
          </a:p>
          <a:p>
            <a:r>
              <a:rPr lang="en-US" dirty="0" smtClean="0"/>
              <a:t>Big brother is embarrassed by this.  Wants to do opposite of what little brother does. </a:t>
            </a:r>
          </a:p>
          <a:p>
            <a:pPr marL="0" indent="0">
              <a:buNone/>
            </a:pPr>
            <a:endParaRPr lang="en-US" dirty="0" smtClean="0"/>
          </a:p>
        </p:txBody>
      </p:sp>
    </p:spTree>
    <p:extLst>
      <p:ext uri="{BB962C8B-B14F-4D97-AF65-F5344CB8AC3E}">
        <p14:creationId xmlns:p14="http://schemas.microsoft.com/office/powerpoint/2010/main" val="14402971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requirements</a:t>
            </a:r>
            <a:endParaRPr lang="en-US" dirty="0"/>
          </a:p>
        </p:txBody>
      </p:sp>
      <p:sp>
        <p:nvSpPr>
          <p:cNvPr id="3" name="Content Placeholder 2"/>
          <p:cNvSpPr>
            <a:spLocks noGrp="1"/>
          </p:cNvSpPr>
          <p:nvPr>
            <p:ph idx="1"/>
          </p:nvPr>
        </p:nvSpPr>
        <p:spPr/>
        <p:txBody>
          <a:bodyPr>
            <a:normAutofit/>
          </a:bodyPr>
          <a:lstStyle/>
          <a:p>
            <a:r>
              <a:rPr lang="en-US" i="1" dirty="0" smtClean="0">
                <a:effectLst/>
              </a:rPr>
              <a:t>Class website </a:t>
            </a:r>
            <a:r>
              <a:rPr lang="en-US" dirty="0" smtClean="0">
                <a:effectLst/>
              </a:rPr>
              <a:t>Go to economics departmen</a:t>
            </a:r>
            <a:r>
              <a:rPr lang="en-US" dirty="0" smtClean="0"/>
              <a:t>t home page.  Under Links, find Class pages, then click on Econ 171 </a:t>
            </a:r>
            <a:endParaRPr lang="en-US" dirty="0" smtClean="0">
              <a:effectLst/>
            </a:endParaRPr>
          </a:p>
          <a:p>
            <a:r>
              <a:rPr lang="en-US" i="1" dirty="0" smtClean="0">
                <a:effectLst/>
              </a:rPr>
              <a:t>Textbook: Games, Strategies, and Decision Making  </a:t>
            </a:r>
            <a:r>
              <a:rPr lang="en-US" dirty="0" smtClean="0"/>
              <a:t>by Joseph E. Harrington, Jr.</a:t>
            </a:r>
          </a:p>
          <a:p>
            <a:r>
              <a:rPr lang="en-US" dirty="0" smtClean="0"/>
              <a:t>Clicker available at campus bookstore </a:t>
            </a:r>
            <a:r>
              <a:rPr lang="en-US" dirty="0" err="1" smtClean="0"/>
              <a:t>i</a:t>
            </a:r>
            <a:r>
              <a:rPr lang="en-US" dirty="0" smtClean="0"/>
              <a:t>&gt;clicker Register your clicker at www.i&gt;clicker.com/registration </a:t>
            </a:r>
            <a:endParaRPr lang="en-US" dirty="0"/>
          </a:p>
        </p:txBody>
      </p:sp>
    </p:spTree>
    <p:extLst>
      <p:ext uri="{BB962C8B-B14F-4D97-AF65-F5344CB8AC3E}">
        <p14:creationId xmlns:p14="http://schemas.microsoft.com/office/powerpoint/2010/main" val="2271968667"/>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flipH="1">
            <a:off x="2819400" y="1828800"/>
            <a:ext cx="1371600" cy="1828800"/>
          </a:xfrm>
          <a:prstGeom prst="line">
            <a:avLst/>
          </a:prstGeom>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4191000" y="1905000"/>
            <a:ext cx="990600" cy="16764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447800" y="3733800"/>
            <a:ext cx="1295400" cy="12192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2819400" y="3733800"/>
            <a:ext cx="762000" cy="14478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4953000" y="3124200"/>
            <a:ext cx="0" cy="762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181600" y="3505200"/>
            <a:ext cx="1752600" cy="1295400"/>
          </a:xfrm>
          <a:prstGeom prst="line">
            <a:avLst/>
          </a:prstGeom>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4648200" y="3657600"/>
            <a:ext cx="533400" cy="1401763"/>
          </a:xfrm>
          <a:prstGeom prst="line">
            <a:avLst/>
          </a:prstGeom>
        </p:spPr>
        <p:style>
          <a:lnRef idx="2">
            <a:schemeClr val="accent1"/>
          </a:lnRef>
          <a:fillRef idx="0">
            <a:schemeClr val="accent1"/>
          </a:fillRef>
          <a:effectRef idx="1">
            <a:schemeClr val="accent1"/>
          </a:effectRef>
          <a:fontRef idx="minor">
            <a:schemeClr val="tx1"/>
          </a:fontRef>
        </p:style>
      </p:cxnSp>
      <p:sp>
        <p:nvSpPr>
          <p:cNvPr id="21" name="TextBox 20"/>
          <p:cNvSpPr txBox="1"/>
          <p:nvPr/>
        </p:nvSpPr>
        <p:spPr>
          <a:xfrm>
            <a:off x="4302125" y="1524000"/>
            <a:ext cx="1245729" cy="369332"/>
          </a:xfrm>
          <a:prstGeom prst="rect">
            <a:avLst/>
          </a:prstGeom>
          <a:noFill/>
        </p:spPr>
        <p:txBody>
          <a:bodyPr wrap="none" rtlCol="0">
            <a:spAutoFit/>
          </a:bodyPr>
          <a:lstStyle/>
          <a:p>
            <a:r>
              <a:rPr lang="en-US" dirty="0" smtClean="0"/>
              <a:t>Big Brother</a:t>
            </a:r>
            <a:endParaRPr lang="en-US" dirty="0"/>
          </a:p>
        </p:txBody>
      </p:sp>
      <p:sp>
        <p:nvSpPr>
          <p:cNvPr id="22" name="TextBox 21"/>
          <p:cNvSpPr txBox="1"/>
          <p:nvPr/>
        </p:nvSpPr>
        <p:spPr>
          <a:xfrm>
            <a:off x="5410200" y="3276600"/>
            <a:ext cx="1422798" cy="369332"/>
          </a:xfrm>
          <a:prstGeom prst="rect">
            <a:avLst/>
          </a:prstGeom>
          <a:noFill/>
        </p:spPr>
        <p:txBody>
          <a:bodyPr wrap="none" rtlCol="0">
            <a:spAutoFit/>
          </a:bodyPr>
          <a:lstStyle/>
          <a:p>
            <a:r>
              <a:rPr lang="en-US" dirty="0" smtClean="0"/>
              <a:t>Little Brother</a:t>
            </a:r>
            <a:endParaRPr lang="en-US" dirty="0"/>
          </a:p>
        </p:txBody>
      </p:sp>
      <p:sp>
        <p:nvSpPr>
          <p:cNvPr id="23" name="TextBox 22"/>
          <p:cNvSpPr txBox="1"/>
          <p:nvPr/>
        </p:nvSpPr>
        <p:spPr>
          <a:xfrm>
            <a:off x="1371600" y="3352800"/>
            <a:ext cx="1422798" cy="369332"/>
          </a:xfrm>
          <a:prstGeom prst="rect">
            <a:avLst/>
          </a:prstGeom>
          <a:noFill/>
        </p:spPr>
        <p:txBody>
          <a:bodyPr wrap="none" rtlCol="0">
            <a:spAutoFit/>
          </a:bodyPr>
          <a:lstStyle/>
          <a:p>
            <a:r>
              <a:rPr lang="en-US" dirty="0" smtClean="0"/>
              <a:t>Little Brother</a:t>
            </a:r>
            <a:endParaRPr lang="en-US" dirty="0"/>
          </a:p>
        </p:txBody>
      </p:sp>
      <p:sp>
        <p:nvSpPr>
          <p:cNvPr id="24" name="TextBox 23"/>
          <p:cNvSpPr txBox="1"/>
          <p:nvPr/>
        </p:nvSpPr>
        <p:spPr>
          <a:xfrm>
            <a:off x="3200400" y="2590800"/>
            <a:ext cx="328485" cy="369332"/>
          </a:xfrm>
          <a:prstGeom prst="rect">
            <a:avLst/>
          </a:prstGeom>
          <a:noFill/>
        </p:spPr>
        <p:txBody>
          <a:bodyPr wrap="none" rtlCol="0">
            <a:spAutoFit/>
          </a:bodyPr>
          <a:lstStyle/>
          <a:p>
            <a:r>
              <a:rPr lang="en-US" dirty="0" smtClean="0"/>
              <a:t>H</a:t>
            </a:r>
            <a:endParaRPr lang="en-US" dirty="0"/>
          </a:p>
        </p:txBody>
      </p:sp>
      <p:sp>
        <p:nvSpPr>
          <p:cNvPr id="25" name="TextBox 24"/>
          <p:cNvSpPr txBox="1"/>
          <p:nvPr/>
        </p:nvSpPr>
        <p:spPr>
          <a:xfrm>
            <a:off x="4876800" y="2590800"/>
            <a:ext cx="300082" cy="369332"/>
          </a:xfrm>
          <a:prstGeom prst="rect">
            <a:avLst/>
          </a:prstGeom>
          <a:noFill/>
        </p:spPr>
        <p:txBody>
          <a:bodyPr wrap="none" rtlCol="0">
            <a:spAutoFit/>
          </a:bodyPr>
          <a:lstStyle/>
          <a:p>
            <a:r>
              <a:rPr lang="en-US" dirty="0" smtClean="0"/>
              <a:t>T</a:t>
            </a:r>
            <a:endParaRPr lang="en-US" dirty="0"/>
          </a:p>
        </p:txBody>
      </p:sp>
      <p:sp>
        <p:nvSpPr>
          <p:cNvPr id="26" name="TextBox 25"/>
          <p:cNvSpPr txBox="1"/>
          <p:nvPr/>
        </p:nvSpPr>
        <p:spPr>
          <a:xfrm>
            <a:off x="1676400" y="4191000"/>
            <a:ext cx="328485" cy="369332"/>
          </a:xfrm>
          <a:prstGeom prst="rect">
            <a:avLst/>
          </a:prstGeom>
          <a:noFill/>
        </p:spPr>
        <p:txBody>
          <a:bodyPr wrap="none" rtlCol="0">
            <a:spAutoFit/>
          </a:bodyPr>
          <a:lstStyle/>
          <a:p>
            <a:r>
              <a:rPr lang="en-US" dirty="0" smtClean="0"/>
              <a:t>H</a:t>
            </a:r>
            <a:endParaRPr lang="en-US" dirty="0"/>
          </a:p>
        </p:txBody>
      </p:sp>
      <p:sp>
        <p:nvSpPr>
          <p:cNvPr id="27" name="TextBox 26"/>
          <p:cNvSpPr txBox="1"/>
          <p:nvPr/>
        </p:nvSpPr>
        <p:spPr>
          <a:xfrm>
            <a:off x="3429000" y="4191000"/>
            <a:ext cx="76200" cy="369332"/>
          </a:xfrm>
          <a:prstGeom prst="rect">
            <a:avLst/>
          </a:prstGeom>
          <a:noFill/>
        </p:spPr>
        <p:txBody>
          <a:bodyPr wrap="square" rtlCol="0">
            <a:spAutoFit/>
          </a:bodyPr>
          <a:lstStyle/>
          <a:p>
            <a:r>
              <a:rPr lang="en-US" dirty="0" smtClean="0"/>
              <a:t>T</a:t>
            </a:r>
            <a:endParaRPr lang="en-US" dirty="0"/>
          </a:p>
        </p:txBody>
      </p:sp>
      <p:sp>
        <p:nvSpPr>
          <p:cNvPr id="28" name="TextBox 27"/>
          <p:cNvSpPr txBox="1"/>
          <p:nvPr/>
        </p:nvSpPr>
        <p:spPr>
          <a:xfrm>
            <a:off x="4495800" y="4191000"/>
            <a:ext cx="328485" cy="369332"/>
          </a:xfrm>
          <a:prstGeom prst="rect">
            <a:avLst/>
          </a:prstGeom>
          <a:noFill/>
        </p:spPr>
        <p:txBody>
          <a:bodyPr wrap="none" rtlCol="0">
            <a:spAutoFit/>
          </a:bodyPr>
          <a:lstStyle/>
          <a:p>
            <a:r>
              <a:rPr lang="en-US" dirty="0" smtClean="0"/>
              <a:t>H</a:t>
            </a:r>
            <a:endParaRPr lang="en-US" dirty="0"/>
          </a:p>
        </p:txBody>
      </p:sp>
      <p:sp>
        <p:nvSpPr>
          <p:cNvPr id="29" name="TextBox 28"/>
          <p:cNvSpPr txBox="1"/>
          <p:nvPr/>
        </p:nvSpPr>
        <p:spPr>
          <a:xfrm>
            <a:off x="6400800" y="4114800"/>
            <a:ext cx="300082" cy="369332"/>
          </a:xfrm>
          <a:prstGeom prst="rect">
            <a:avLst/>
          </a:prstGeom>
          <a:noFill/>
        </p:spPr>
        <p:txBody>
          <a:bodyPr wrap="none" rtlCol="0">
            <a:spAutoFit/>
          </a:bodyPr>
          <a:lstStyle/>
          <a:p>
            <a:r>
              <a:rPr lang="en-US" dirty="0" smtClean="0"/>
              <a:t>T</a:t>
            </a:r>
            <a:endParaRPr lang="en-US" dirty="0"/>
          </a:p>
        </p:txBody>
      </p:sp>
      <p:sp>
        <p:nvSpPr>
          <p:cNvPr id="30" name="Oval 29"/>
          <p:cNvSpPr/>
          <p:nvPr/>
        </p:nvSpPr>
        <p:spPr>
          <a:xfrm flipH="1">
            <a:off x="2743200" y="3657600"/>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181600" y="3581400"/>
            <a:ext cx="152400" cy="762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Oval 31"/>
          <p:cNvSpPr/>
          <p:nvPr/>
        </p:nvSpPr>
        <p:spPr>
          <a:xfrm>
            <a:off x="4114800" y="1752600"/>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TextBox 32"/>
          <p:cNvSpPr txBox="1"/>
          <p:nvPr/>
        </p:nvSpPr>
        <p:spPr>
          <a:xfrm>
            <a:off x="1143000" y="5334000"/>
            <a:ext cx="301660" cy="646331"/>
          </a:xfrm>
          <a:prstGeom prst="rect">
            <a:avLst/>
          </a:prstGeom>
          <a:noFill/>
        </p:spPr>
        <p:txBody>
          <a:bodyPr wrap="none" rtlCol="0">
            <a:spAutoFit/>
          </a:bodyPr>
          <a:lstStyle/>
          <a:p>
            <a:r>
              <a:rPr lang="en-US" dirty="0" smtClean="0"/>
              <a:t>0</a:t>
            </a:r>
          </a:p>
          <a:p>
            <a:r>
              <a:rPr lang="en-US" dirty="0"/>
              <a:t>1</a:t>
            </a:r>
          </a:p>
        </p:txBody>
      </p:sp>
      <p:sp>
        <p:nvSpPr>
          <p:cNvPr id="34" name="TextBox 33"/>
          <p:cNvSpPr txBox="1"/>
          <p:nvPr/>
        </p:nvSpPr>
        <p:spPr>
          <a:xfrm>
            <a:off x="3429000" y="5410200"/>
            <a:ext cx="301660" cy="646331"/>
          </a:xfrm>
          <a:prstGeom prst="rect">
            <a:avLst/>
          </a:prstGeom>
          <a:noFill/>
        </p:spPr>
        <p:txBody>
          <a:bodyPr wrap="none" rtlCol="0">
            <a:spAutoFit/>
          </a:bodyPr>
          <a:lstStyle/>
          <a:p>
            <a:r>
              <a:rPr lang="en-US" dirty="0" smtClean="0"/>
              <a:t>1</a:t>
            </a:r>
          </a:p>
          <a:p>
            <a:r>
              <a:rPr lang="en-US" dirty="0"/>
              <a:t>0</a:t>
            </a:r>
          </a:p>
        </p:txBody>
      </p:sp>
      <p:sp>
        <p:nvSpPr>
          <p:cNvPr id="35" name="TextBox 34"/>
          <p:cNvSpPr txBox="1"/>
          <p:nvPr/>
        </p:nvSpPr>
        <p:spPr>
          <a:xfrm>
            <a:off x="4572000" y="5410200"/>
            <a:ext cx="301660" cy="646331"/>
          </a:xfrm>
          <a:prstGeom prst="rect">
            <a:avLst/>
          </a:prstGeom>
          <a:noFill/>
        </p:spPr>
        <p:txBody>
          <a:bodyPr wrap="none" rtlCol="0">
            <a:spAutoFit/>
          </a:bodyPr>
          <a:lstStyle/>
          <a:p>
            <a:r>
              <a:rPr lang="en-US" dirty="0" smtClean="0"/>
              <a:t>1</a:t>
            </a:r>
          </a:p>
          <a:p>
            <a:r>
              <a:rPr lang="en-US" dirty="0"/>
              <a:t>0</a:t>
            </a:r>
          </a:p>
        </p:txBody>
      </p:sp>
      <p:sp>
        <p:nvSpPr>
          <p:cNvPr id="36" name="TextBox 35"/>
          <p:cNvSpPr txBox="1"/>
          <p:nvPr/>
        </p:nvSpPr>
        <p:spPr>
          <a:xfrm>
            <a:off x="6858000" y="5334000"/>
            <a:ext cx="301660" cy="646331"/>
          </a:xfrm>
          <a:prstGeom prst="rect">
            <a:avLst/>
          </a:prstGeom>
          <a:noFill/>
        </p:spPr>
        <p:txBody>
          <a:bodyPr wrap="none" rtlCol="0">
            <a:spAutoFit/>
          </a:bodyPr>
          <a:lstStyle/>
          <a:p>
            <a:r>
              <a:rPr lang="en-US" dirty="0" smtClean="0"/>
              <a:t>0</a:t>
            </a:r>
          </a:p>
          <a:p>
            <a:r>
              <a:rPr lang="en-US" dirty="0"/>
              <a:t>1</a:t>
            </a:r>
          </a:p>
        </p:txBody>
      </p:sp>
      <p:sp>
        <p:nvSpPr>
          <p:cNvPr id="37" name="TextBox 36"/>
          <p:cNvSpPr txBox="1"/>
          <p:nvPr/>
        </p:nvSpPr>
        <p:spPr>
          <a:xfrm>
            <a:off x="533400" y="457200"/>
            <a:ext cx="7904127" cy="584776"/>
          </a:xfrm>
          <a:prstGeom prst="rect">
            <a:avLst/>
          </a:prstGeom>
          <a:noFill/>
        </p:spPr>
        <p:txBody>
          <a:bodyPr wrap="none" rtlCol="0">
            <a:spAutoFit/>
          </a:bodyPr>
          <a:lstStyle/>
          <a:p>
            <a:r>
              <a:rPr lang="en-US" sz="3200" dirty="0" smtClean="0"/>
              <a:t>Complete Information: Big </a:t>
            </a:r>
            <a:r>
              <a:rPr lang="en-US" sz="3200" dirty="0"/>
              <a:t>b</a:t>
            </a:r>
            <a:r>
              <a:rPr lang="en-US" sz="3200" dirty="0" smtClean="0"/>
              <a:t>rother moves first</a:t>
            </a:r>
            <a:endParaRPr lang="en-US" sz="3200" dirty="0"/>
          </a:p>
        </p:txBody>
      </p:sp>
    </p:spTree>
    <p:extLst>
      <p:ext uri="{BB962C8B-B14F-4D97-AF65-F5344CB8AC3E}">
        <p14:creationId xmlns:p14="http://schemas.microsoft.com/office/powerpoint/2010/main" val="4193754367"/>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would happen?</a:t>
            </a:r>
            <a:endParaRPr lang="en-US" dirty="0"/>
          </a:p>
        </p:txBody>
      </p:sp>
      <p:sp>
        <p:nvSpPr>
          <p:cNvPr id="3" name="Content Placeholder 2"/>
          <p:cNvSpPr>
            <a:spLocks noGrp="1"/>
          </p:cNvSpPr>
          <p:nvPr>
            <p:ph idx="1"/>
          </p:nvPr>
        </p:nvSpPr>
        <p:spPr/>
        <p:txBody>
          <a:bodyPr/>
          <a:lstStyle/>
          <a:p>
            <a:r>
              <a:rPr lang="en-US" dirty="0" smtClean="0"/>
              <a:t>What would you predict if big brother moves first?</a:t>
            </a:r>
          </a:p>
          <a:p>
            <a:endParaRPr lang="en-US" dirty="0"/>
          </a:p>
          <a:p>
            <a:r>
              <a:rPr lang="en-US" dirty="0" smtClean="0"/>
              <a:t>What would you predict if little brother moves first?</a:t>
            </a:r>
          </a:p>
          <a:p>
            <a:endParaRPr lang="en-US" dirty="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28449228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flipH="1">
            <a:off x="2819400" y="1828800"/>
            <a:ext cx="1371600" cy="1828800"/>
          </a:xfrm>
          <a:prstGeom prst="line">
            <a:avLst/>
          </a:prstGeom>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4191000" y="1905000"/>
            <a:ext cx="990600" cy="16764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447800" y="3733800"/>
            <a:ext cx="1295400" cy="12192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2819400" y="3733800"/>
            <a:ext cx="762000" cy="14478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4953000" y="3124200"/>
            <a:ext cx="0" cy="762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181600" y="3505200"/>
            <a:ext cx="1752600" cy="1295400"/>
          </a:xfrm>
          <a:prstGeom prst="line">
            <a:avLst/>
          </a:prstGeom>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4648200" y="3657600"/>
            <a:ext cx="533400" cy="1401763"/>
          </a:xfrm>
          <a:prstGeom prst="line">
            <a:avLst/>
          </a:prstGeom>
        </p:spPr>
        <p:style>
          <a:lnRef idx="2">
            <a:schemeClr val="accent1"/>
          </a:lnRef>
          <a:fillRef idx="0">
            <a:schemeClr val="accent1"/>
          </a:fillRef>
          <a:effectRef idx="1">
            <a:schemeClr val="accent1"/>
          </a:effectRef>
          <a:fontRef idx="minor">
            <a:schemeClr val="tx1"/>
          </a:fontRef>
        </p:style>
      </p:cxnSp>
      <p:sp>
        <p:nvSpPr>
          <p:cNvPr id="21" name="TextBox 20"/>
          <p:cNvSpPr txBox="1"/>
          <p:nvPr/>
        </p:nvSpPr>
        <p:spPr>
          <a:xfrm>
            <a:off x="4302125" y="1524000"/>
            <a:ext cx="1245729" cy="369332"/>
          </a:xfrm>
          <a:prstGeom prst="rect">
            <a:avLst/>
          </a:prstGeom>
          <a:noFill/>
        </p:spPr>
        <p:txBody>
          <a:bodyPr wrap="none" rtlCol="0">
            <a:spAutoFit/>
          </a:bodyPr>
          <a:lstStyle/>
          <a:p>
            <a:r>
              <a:rPr lang="en-US" dirty="0" smtClean="0"/>
              <a:t>Big Brother</a:t>
            </a:r>
            <a:endParaRPr lang="en-US" dirty="0"/>
          </a:p>
        </p:txBody>
      </p:sp>
      <p:sp>
        <p:nvSpPr>
          <p:cNvPr id="22" name="TextBox 21"/>
          <p:cNvSpPr txBox="1"/>
          <p:nvPr/>
        </p:nvSpPr>
        <p:spPr>
          <a:xfrm>
            <a:off x="5410200" y="3276600"/>
            <a:ext cx="1422798" cy="369332"/>
          </a:xfrm>
          <a:prstGeom prst="rect">
            <a:avLst/>
          </a:prstGeom>
          <a:noFill/>
        </p:spPr>
        <p:txBody>
          <a:bodyPr wrap="none" rtlCol="0">
            <a:spAutoFit/>
          </a:bodyPr>
          <a:lstStyle/>
          <a:p>
            <a:r>
              <a:rPr lang="en-US" dirty="0" smtClean="0"/>
              <a:t>Little Brother</a:t>
            </a:r>
            <a:endParaRPr lang="en-US" dirty="0"/>
          </a:p>
        </p:txBody>
      </p:sp>
      <p:sp>
        <p:nvSpPr>
          <p:cNvPr id="23" name="TextBox 22"/>
          <p:cNvSpPr txBox="1"/>
          <p:nvPr/>
        </p:nvSpPr>
        <p:spPr>
          <a:xfrm>
            <a:off x="1371600" y="3352800"/>
            <a:ext cx="1474983" cy="369332"/>
          </a:xfrm>
          <a:prstGeom prst="rect">
            <a:avLst/>
          </a:prstGeom>
          <a:noFill/>
        </p:spPr>
        <p:txBody>
          <a:bodyPr wrap="none" rtlCol="0">
            <a:spAutoFit/>
          </a:bodyPr>
          <a:lstStyle/>
          <a:p>
            <a:r>
              <a:rPr lang="en-US" dirty="0" smtClean="0"/>
              <a:t>Little  Brother</a:t>
            </a:r>
            <a:endParaRPr lang="en-US" dirty="0"/>
          </a:p>
        </p:txBody>
      </p:sp>
      <p:sp>
        <p:nvSpPr>
          <p:cNvPr id="24" name="TextBox 23"/>
          <p:cNvSpPr txBox="1"/>
          <p:nvPr/>
        </p:nvSpPr>
        <p:spPr>
          <a:xfrm>
            <a:off x="3200400" y="2590800"/>
            <a:ext cx="328485" cy="369332"/>
          </a:xfrm>
          <a:prstGeom prst="rect">
            <a:avLst/>
          </a:prstGeom>
          <a:noFill/>
        </p:spPr>
        <p:txBody>
          <a:bodyPr wrap="none" rtlCol="0">
            <a:spAutoFit/>
          </a:bodyPr>
          <a:lstStyle/>
          <a:p>
            <a:r>
              <a:rPr lang="en-US" dirty="0" smtClean="0"/>
              <a:t>H</a:t>
            </a:r>
            <a:endParaRPr lang="en-US" dirty="0"/>
          </a:p>
        </p:txBody>
      </p:sp>
      <p:sp>
        <p:nvSpPr>
          <p:cNvPr id="25" name="TextBox 24"/>
          <p:cNvSpPr txBox="1"/>
          <p:nvPr/>
        </p:nvSpPr>
        <p:spPr>
          <a:xfrm>
            <a:off x="4876800" y="2590800"/>
            <a:ext cx="300082" cy="369332"/>
          </a:xfrm>
          <a:prstGeom prst="rect">
            <a:avLst/>
          </a:prstGeom>
          <a:noFill/>
        </p:spPr>
        <p:txBody>
          <a:bodyPr wrap="none" rtlCol="0">
            <a:spAutoFit/>
          </a:bodyPr>
          <a:lstStyle/>
          <a:p>
            <a:r>
              <a:rPr lang="en-US" dirty="0" smtClean="0"/>
              <a:t>T</a:t>
            </a:r>
            <a:endParaRPr lang="en-US" dirty="0"/>
          </a:p>
        </p:txBody>
      </p:sp>
      <p:sp>
        <p:nvSpPr>
          <p:cNvPr id="26" name="TextBox 25"/>
          <p:cNvSpPr txBox="1"/>
          <p:nvPr/>
        </p:nvSpPr>
        <p:spPr>
          <a:xfrm>
            <a:off x="1676400" y="4191000"/>
            <a:ext cx="328485" cy="369332"/>
          </a:xfrm>
          <a:prstGeom prst="rect">
            <a:avLst/>
          </a:prstGeom>
          <a:noFill/>
        </p:spPr>
        <p:txBody>
          <a:bodyPr wrap="none" rtlCol="0">
            <a:spAutoFit/>
          </a:bodyPr>
          <a:lstStyle/>
          <a:p>
            <a:r>
              <a:rPr lang="en-US" dirty="0" smtClean="0"/>
              <a:t>H</a:t>
            </a:r>
            <a:endParaRPr lang="en-US" dirty="0"/>
          </a:p>
        </p:txBody>
      </p:sp>
      <p:sp>
        <p:nvSpPr>
          <p:cNvPr id="27" name="TextBox 26"/>
          <p:cNvSpPr txBox="1"/>
          <p:nvPr/>
        </p:nvSpPr>
        <p:spPr>
          <a:xfrm>
            <a:off x="3429000" y="4191000"/>
            <a:ext cx="76200" cy="369332"/>
          </a:xfrm>
          <a:prstGeom prst="rect">
            <a:avLst/>
          </a:prstGeom>
          <a:noFill/>
        </p:spPr>
        <p:txBody>
          <a:bodyPr wrap="square" rtlCol="0">
            <a:spAutoFit/>
          </a:bodyPr>
          <a:lstStyle/>
          <a:p>
            <a:r>
              <a:rPr lang="en-US" dirty="0" smtClean="0"/>
              <a:t>T</a:t>
            </a:r>
            <a:endParaRPr lang="en-US" dirty="0"/>
          </a:p>
        </p:txBody>
      </p:sp>
      <p:sp>
        <p:nvSpPr>
          <p:cNvPr id="28" name="TextBox 27"/>
          <p:cNvSpPr txBox="1"/>
          <p:nvPr/>
        </p:nvSpPr>
        <p:spPr>
          <a:xfrm>
            <a:off x="4495800" y="4191000"/>
            <a:ext cx="328485" cy="369332"/>
          </a:xfrm>
          <a:prstGeom prst="rect">
            <a:avLst/>
          </a:prstGeom>
          <a:noFill/>
        </p:spPr>
        <p:txBody>
          <a:bodyPr wrap="none" rtlCol="0">
            <a:spAutoFit/>
          </a:bodyPr>
          <a:lstStyle/>
          <a:p>
            <a:r>
              <a:rPr lang="en-US" dirty="0" smtClean="0"/>
              <a:t>H</a:t>
            </a:r>
            <a:endParaRPr lang="en-US" dirty="0"/>
          </a:p>
        </p:txBody>
      </p:sp>
      <p:sp>
        <p:nvSpPr>
          <p:cNvPr id="29" name="TextBox 28"/>
          <p:cNvSpPr txBox="1"/>
          <p:nvPr/>
        </p:nvSpPr>
        <p:spPr>
          <a:xfrm>
            <a:off x="6400800" y="4114800"/>
            <a:ext cx="300082" cy="369332"/>
          </a:xfrm>
          <a:prstGeom prst="rect">
            <a:avLst/>
          </a:prstGeom>
          <a:noFill/>
        </p:spPr>
        <p:txBody>
          <a:bodyPr wrap="none" rtlCol="0">
            <a:spAutoFit/>
          </a:bodyPr>
          <a:lstStyle/>
          <a:p>
            <a:r>
              <a:rPr lang="en-US" dirty="0" smtClean="0"/>
              <a:t>T</a:t>
            </a:r>
            <a:endParaRPr lang="en-US" dirty="0"/>
          </a:p>
        </p:txBody>
      </p:sp>
      <p:sp>
        <p:nvSpPr>
          <p:cNvPr id="30" name="Oval 29"/>
          <p:cNvSpPr/>
          <p:nvPr/>
        </p:nvSpPr>
        <p:spPr>
          <a:xfrm flipH="1">
            <a:off x="2743200" y="3657600"/>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181600" y="3581400"/>
            <a:ext cx="152400" cy="762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Oval 31"/>
          <p:cNvSpPr/>
          <p:nvPr/>
        </p:nvSpPr>
        <p:spPr>
          <a:xfrm>
            <a:off x="4114800" y="1752600"/>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TextBox 32"/>
          <p:cNvSpPr txBox="1"/>
          <p:nvPr/>
        </p:nvSpPr>
        <p:spPr>
          <a:xfrm>
            <a:off x="1143000" y="5334000"/>
            <a:ext cx="301660" cy="646331"/>
          </a:xfrm>
          <a:prstGeom prst="rect">
            <a:avLst/>
          </a:prstGeom>
          <a:noFill/>
        </p:spPr>
        <p:txBody>
          <a:bodyPr wrap="none" rtlCol="0">
            <a:spAutoFit/>
          </a:bodyPr>
          <a:lstStyle/>
          <a:p>
            <a:r>
              <a:rPr lang="en-US" dirty="0" smtClean="0"/>
              <a:t>0</a:t>
            </a:r>
          </a:p>
          <a:p>
            <a:r>
              <a:rPr lang="en-US" dirty="0"/>
              <a:t>1</a:t>
            </a:r>
          </a:p>
        </p:txBody>
      </p:sp>
      <p:sp>
        <p:nvSpPr>
          <p:cNvPr id="34" name="TextBox 33"/>
          <p:cNvSpPr txBox="1"/>
          <p:nvPr/>
        </p:nvSpPr>
        <p:spPr>
          <a:xfrm>
            <a:off x="3429000" y="5410200"/>
            <a:ext cx="301660" cy="646331"/>
          </a:xfrm>
          <a:prstGeom prst="rect">
            <a:avLst/>
          </a:prstGeom>
          <a:noFill/>
        </p:spPr>
        <p:txBody>
          <a:bodyPr wrap="none" rtlCol="0">
            <a:spAutoFit/>
          </a:bodyPr>
          <a:lstStyle/>
          <a:p>
            <a:r>
              <a:rPr lang="en-US" dirty="0" smtClean="0"/>
              <a:t>1</a:t>
            </a:r>
          </a:p>
          <a:p>
            <a:r>
              <a:rPr lang="en-US" dirty="0"/>
              <a:t>0</a:t>
            </a:r>
          </a:p>
        </p:txBody>
      </p:sp>
      <p:sp>
        <p:nvSpPr>
          <p:cNvPr id="35" name="TextBox 34"/>
          <p:cNvSpPr txBox="1"/>
          <p:nvPr/>
        </p:nvSpPr>
        <p:spPr>
          <a:xfrm>
            <a:off x="4572000" y="5410200"/>
            <a:ext cx="301660" cy="646331"/>
          </a:xfrm>
          <a:prstGeom prst="rect">
            <a:avLst/>
          </a:prstGeom>
          <a:noFill/>
        </p:spPr>
        <p:txBody>
          <a:bodyPr wrap="none" rtlCol="0">
            <a:spAutoFit/>
          </a:bodyPr>
          <a:lstStyle/>
          <a:p>
            <a:r>
              <a:rPr lang="en-US" dirty="0" smtClean="0"/>
              <a:t>1</a:t>
            </a:r>
          </a:p>
          <a:p>
            <a:r>
              <a:rPr lang="en-US" dirty="0"/>
              <a:t>0</a:t>
            </a:r>
          </a:p>
        </p:txBody>
      </p:sp>
      <p:sp>
        <p:nvSpPr>
          <p:cNvPr id="36" name="TextBox 35"/>
          <p:cNvSpPr txBox="1"/>
          <p:nvPr/>
        </p:nvSpPr>
        <p:spPr>
          <a:xfrm>
            <a:off x="6858000" y="5334000"/>
            <a:ext cx="301660" cy="646331"/>
          </a:xfrm>
          <a:prstGeom prst="rect">
            <a:avLst/>
          </a:prstGeom>
          <a:noFill/>
        </p:spPr>
        <p:txBody>
          <a:bodyPr wrap="none" rtlCol="0">
            <a:spAutoFit/>
          </a:bodyPr>
          <a:lstStyle/>
          <a:p>
            <a:r>
              <a:rPr lang="en-US" dirty="0" smtClean="0"/>
              <a:t>0</a:t>
            </a:r>
          </a:p>
          <a:p>
            <a:r>
              <a:rPr lang="en-US" dirty="0"/>
              <a:t>1</a:t>
            </a:r>
          </a:p>
        </p:txBody>
      </p:sp>
      <p:sp>
        <p:nvSpPr>
          <p:cNvPr id="37" name="TextBox 36"/>
          <p:cNvSpPr txBox="1"/>
          <p:nvPr/>
        </p:nvSpPr>
        <p:spPr>
          <a:xfrm>
            <a:off x="685800" y="381000"/>
            <a:ext cx="7654259" cy="584776"/>
          </a:xfrm>
          <a:prstGeom prst="rect">
            <a:avLst/>
          </a:prstGeom>
          <a:noFill/>
        </p:spPr>
        <p:txBody>
          <a:bodyPr wrap="none" rtlCol="0">
            <a:spAutoFit/>
          </a:bodyPr>
          <a:lstStyle/>
          <a:p>
            <a:r>
              <a:rPr lang="en-US" sz="3200" dirty="0" smtClean="0"/>
              <a:t>Incomplete Information: Simultaneous move </a:t>
            </a:r>
            <a:endParaRPr lang="en-US" sz="3200" dirty="0"/>
          </a:p>
        </p:txBody>
      </p:sp>
      <p:sp>
        <p:nvSpPr>
          <p:cNvPr id="2" name="Freeform 1"/>
          <p:cNvSpPr/>
          <p:nvPr/>
        </p:nvSpPr>
        <p:spPr>
          <a:xfrm>
            <a:off x="2476327" y="3222625"/>
            <a:ext cx="3004655" cy="859724"/>
          </a:xfrm>
          <a:custGeom>
            <a:avLst/>
            <a:gdLst>
              <a:gd name="connsiteX0" fmla="*/ 190673 w 3004655"/>
              <a:gd name="connsiteY0" fmla="*/ 95250 h 859724"/>
              <a:gd name="connsiteX1" fmla="*/ 2984673 w 3004655"/>
              <a:gd name="connsiteY1" fmla="*/ 0 h 859724"/>
              <a:gd name="connsiteX2" fmla="*/ 2968798 w 3004655"/>
              <a:gd name="connsiteY2" fmla="*/ 619125 h 859724"/>
              <a:gd name="connsiteX3" fmla="*/ 2952923 w 3004655"/>
              <a:gd name="connsiteY3" fmla="*/ 682625 h 859724"/>
              <a:gd name="connsiteX4" fmla="*/ 2905298 w 3004655"/>
              <a:gd name="connsiteY4" fmla="*/ 730250 h 859724"/>
              <a:gd name="connsiteX5" fmla="*/ 2889423 w 3004655"/>
              <a:gd name="connsiteY5" fmla="*/ 746125 h 859724"/>
              <a:gd name="connsiteX6" fmla="*/ 2746548 w 3004655"/>
              <a:gd name="connsiteY6" fmla="*/ 730250 h 859724"/>
              <a:gd name="connsiteX7" fmla="*/ 2603673 w 3004655"/>
              <a:gd name="connsiteY7" fmla="*/ 698500 h 859724"/>
              <a:gd name="connsiteX8" fmla="*/ 1968673 w 3004655"/>
              <a:gd name="connsiteY8" fmla="*/ 714375 h 859724"/>
              <a:gd name="connsiteX9" fmla="*/ 1794048 w 3004655"/>
              <a:gd name="connsiteY9" fmla="*/ 730250 h 859724"/>
              <a:gd name="connsiteX10" fmla="*/ 1571798 w 3004655"/>
              <a:gd name="connsiteY10" fmla="*/ 746125 h 859724"/>
              <a:gd name="connsiteX11" fmla="*/ 1428923 w 3004655"/>
              <a:gd name="connsiteY11" fmla="*/ 762000 h 859724"/>
              <a:gd name="connsiteX12" fmla="*/ 1333673 w 3004655"/>
              <a:gd name="connsiteY12" fmla="*/ 777875 h 859724"/>
              <a:gd name="connsiteX13" fmla="*/ 1079673 w 3004655"/>
              <a:gd name="connsiteY13" fmla="*/ 793750 h 859724"/>
              <a:gd name="connsiteX14" fmla="*/ 889173 w 3004655"/>
              <a:gd name="connsiteY14" fmla="*/ 825500 h 859724"/>
              <a:gd name="connsiteX15" fmla="*/ 666923 w 3004655"/>
              <a:gd name="connsiteY15" fmla="*/ 857250 h 859724"/>
              <a:gd name="connsiteX16" fmla="*/ 111298 w 3004655"/>
              <a:gd name="connsiteY16" fmla="*/ 841375 h 859724"/>
              <a:gd name="connsiteX17" fmla="*/ 47798 w 3004655"/>
              <a:gd name="connsiteY17" fmla="*/ 746125 h 859724"/>
              <a:gd name="connsiteX18" fmla="*/ 31923 w 3004655"/>
              <a:gd name="connsiteY18" fmla="*/ 682625 h 859724"/>
              <a:gd name="connsiteX19" fmla="*/ 173 w 3004655"/>
              <a:gd name="connsiteY19" fmla="*/ 508000 h 859724"/>
              <a:gd name="connsiteX20" fmla="*/ 16048 w 3004655"/>
              <a:gd name="connsiteY20" fmla="*/ 285750 h 859724"/>
              <a:gd name="connsiteX21" fmla="*/ 111298 w 3004655"/>
              <a:gd name="connsiteY21" fmla="*/ 222250 h 859724"/>
              <a:gd name="connsiteX22" fmla="*/ 206548 w 3004655"/>
              <a:gd name="connsiteY22" fmla="*/ 190500 h 859724"/>
              <a:gd name="connsiteX23" fmla="*/ 254173 w 3004655"/>
              <a:gd name="connsiteY23" fmla="*/ 174625 h 859724"/>
              <a:gd name="connsiteX24" fmla="*/ 301798 w 3004655"/>
              <a:gd name="connsiteY24" fmla="*/ 142875 h 859724"/>
              <a:gd name="connsiteX25" fmla="*/ 397048 w 3004655"/>
              <a:gd name="connsiteY25" fmla="*/ 111125 h 859724"/>
              <a:gd name="connsiteX26" fmla="*/ 444673 w 3004655"/>
              <a:gd name="connsiteY26" fmla="*/ 95250 h 859724"/>
              <a:gd name="connsiteX27" fmla="*/ 476423 w 3004655"/>
              <a:gd name="connsiteY27" fmla="*/ 79375 h 859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004655" h="859724">
                <a:moveTo>
                  <a:pt x="190673" y="95250"/>
                </a:moveTo>
                <a:lnTo>
                  <a:pt x="2984673" y="0"/>
                </a:lnTo>
                <a:cubicBezTo>
                  <a:pt x="3016220" y="283927"/>
                  <a:pt x="3010036" y="151765"/>
                  <a:pt x="2968798" y="619125"/>
                </a:cubicBezTo>
                <a:cubicBezTo>
                  <a:pt x="2966880" y="640859"/>
                  <a:pt x="2965026" y="664471"/>
                  <a:pt x="2952923" y="682625"/>
                </a:cubicBezTo>
                <a:cubicBezTo>
                  <a:pt x="2900895" y="760667"/>
                  <a:pt x="2905298" y="683271"/>
                  <a:pt x="2905298" y="730250"/>
                </a:cubicBezTo>
                <a:lnTo>
                  <a:pt x="2889423" y="746125"/>
                </a:lnTo>
                <a:cubicBezTo>
                  <a:pt x="2841798" y="740833"/>
                  <a:pt x="2793814" y="738128"/>
                  <a:pt x="2746548" y="730250"/>
                </a:cubicBezTo>
                <a:cubicBezTo>
                  <a:pt x="2698425" y="722230"/>
                  <a:pt x="2652450" y="699495"/>
                  <a:pt x="2603673" y="698500"/>
                </a:cubicBezTo>
                <a:lnTo>
                  <a:pt x="1968673" y="714375"/>
                </a:lnTo>
                <a:lnTo>
                  <a:pt x="1794048" y="730250"/>
                </a:lnTo>
                <a:lnTo>
                  <a:pt x="1571798" y="746125"/>
                </a:lnTo>
                <a:cubicBezTo>
                  <a:pt x="1524060" y="750276"/>
                  <a:pt x="1476421" y="755667"/>
                  <a:pt x="1428923" y="762000"/>
                </a:cubicBezTo>
                <a:cubicBezTo>
                  <a:pt x="1397017" y="766254"/>
                  <a:pt x="1365729" y="774961"/>
                  <a:pt x="1333673" y="777875"/>
                </a:cubicBezTo>
                <a:cubicBezTo>
                  <a:pt x="1249190" y="785555"/>
                  <a:pt x="1164340" y="788458"/>
                  <a:pt x="1079673" y="793750"/>
                </a:cubicBezTo>
                <a:lnTo>
                  <a:pt x="889173" y="825500"/>
                </a:lnTo>
                <a:cubicBezTo>
                  <a:pt x="491825" y="885102"/>
                  <a:pt x="984129" y="804382"/>
                  <a:pt x="666923" y="857250"/>
                </a:cubicBezTo>
                <a:cubicBezTo>
                  <a:pt x="481715" y="851958"/>
                  <a:pt x="293668" y="874108"/>
                  <a:pt x="111298" y="841375"/>
                </a:cubicBezTo>
                <a:cubicBezTo>
                  <a:pt x="73739" y="834634"/>
                  <a:pt x="47798" y="746125"/>
                  <a:pt x="47798" y="746125"/>
                </a:cubicBezTo>
                <a:cubicBezTo>
                  <a:pt x="42506" y="724958"/>
                  <a:pt x="36656" y="703924"/>
                  <a:pt x="31923" y="682625"/>
                </a:cubicBezTo>
                <a:cubicBezTo>
                  <a:pt x="17131" y="616062"/>
                  <a:pt x="11661" y="576929"/>
                  <a:pt x="173" y="508000"/>
                </a:cubicBezTo>
                <a:cubicBezTo>
                  <a:pt x="5465" y="433917"/>
                  <a:pt x="-10872" y="354972"/>
                  <a:pt x="16048" y="285750"/>
                </a:cubicBezTo>
                <a:cubicBezTo>
                  <a:pt x="29878" y="250186"/>
                  <a:pt x="75097" y="234317"/>
                  <a:pt x="111298" y="222250"/>
                </a:cubicBezTo>
                <a:lnTo>
                  <a:pt x="206548" y="190500"/>
                </a:lnTo>
                <a:cubicBezTo>
                  <a:pt x="222423" y="185208"/>
                  <a:pt x="240250" y="183907"/>
                  <a:pt x="254173" y="174625"/>
                </a:cubicBezTo>
                <a:cubicBezTo>
                  <a:pt x="270048" y="164042"/>
                  <a:pt x="284363" y="150624"/>
                  <a:pt x="301798" y="142875"/>
                </a:cubicBezTo>
                <a:cubicBezTo>
                  <a:pt x="332381" y="129283"/>
                  <a:pt x="365298" y="121708"/>
                  <a:pt x="397048" y="111125"/>
                </a:cubicBezTo>
                <a:cubicBezTo>
                  <a:pt x="412923" y="105833"/>
                  <a:pt x="429706" y="102734"/>
                  <a:pt x="444673" y="95250"/>
                </a:cubicBezTo>
                <a:lnTo>
                  <a:pt x="476423" y="79375"/>
                </a:ln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 name="TextBox 2"/>
          <p:cNvSpPr txBox="1"/>
          <p:nvPr/>
        </p:nvSpPr>
        <p:spPr>
          <a:xfrm>
            <a:off x="6705600" y="2819400"/>
            <a:ext cx="1699729" cy="369332"/>
          </a:xfrm>
          <a:prstGeom prst="rect">
            <a:avLst/>
          </a:prstGeom>
          <a:noFill/>
        </p:spPr>
        <p:txBody>
          <a:bodyPr wrap="none" rtlCol="0">
            <a:spAutoFit/>
          </a:bodyPr>
          <a:lstStyle/>
          <a:p>
            <a:r>
              <a:rPr lang="en-US" dirty="0" smtClean="0"/>
              <a:t>Information set:</a:t>
            </a:r>
            <a:endParaRPr lang="en-US" dirty="0"/>
          </a:p>
        </p:txBody>
      </p:sp>
      <p:cxnSp>
        <p:nvCxnSpPr>
          <p:cNvPr id="11" name="Straight Arrow Connector 10"/>
          <p:cNvCxnSpPr/>
          <p:nvPr/>
        </p:nvCxnSpPr>
        <p:spPr>
          <a:xfrm flipH="1">
            <a:off x="5562600" y="3124200"/>
            <a:ext cx="1143000" cy="12013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899457058"/>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ennie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54300" y="2362200"/>
            <a:ext cx="3835400" cy="2120900"/>
          </a:xfrm>
          <a:prstGeom prst="rect">
            <a:avLst/>
          </a:prstGeom>
        </p:spPr>
      </p:pic>
    </p:spTree>
    <p:extLst>
      <p:ext uri="{BB962C8B-B14F-4D97-AF65-F5344CB8AC3E}">
        <p14:creationId xmlns:p14="http://schemas.microsoft.com/office/powerpoint/2010/main" val="36183815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Clicker Trial Run</a:t>
            </a:r>
            <a:endParaRPr lang="en-US" dirty="0"/>
          </a:p>
        </p:txBody>
      </p:sp>
      <p:sp>
        <p:nvSpPr>
          <p:cNvPr id="3" name="Content Placeholder 2"/>
          <p:cNvSpPr>
            <a:spLocks noGrp="1"/>
          </p:cNvSpPr>
          <p:nvPr>
            <p:ph idx="1"/>
          </p:nvPr>
        </p:nvSpPr>
        <p:spPr>
          <a:xfrm>
            <a:off x="457200" y="2133600"/>
            <a:ext cx="8229600" cy="4525963"/>
          </a:xfrm>
        </p:spPr>
        <p:txBody>
          <a:bodyPr/>
          <a:lstStyle/>
          <a:p>
            <a:pPr marL="514350" indent="-514350">
              <a:buAutoNum type="alphaUcParenR"/>
            </a:pPr>
            <a:r>
              <a:rPr lang="en-US" dirty="0" smtClean="0"/>
              <a:t>Do you have a working clicker?</a:t>
            </a:r>
          </a:p>
          <a:p>
            <a:pPr marL="514350" indent="-514350">
              <a:buAutoNum type="alphaUcParenR"/>
            </a:pPr>
            <a:r>
              <a:rPr lang="en-US" dirty="0" smtClean="0"/>
              <a:t>No, I am just pressing the button on my ballpoint</a:t>
            </a:r>
            <a:endParaRPr lang="en-US" dirty="0"/>
          </a:p>
        </p:txBody>
      </p:sp>
    </p:spTree>
    <p:extLst>
      <p:ext uri="{BB962C8B-B14F-4D97-AF65-F5344CB8AC3E}">
        <p14:creationId xmlns:p14="http://schemas.microsoft.com/office/powerpoint/2010/main" val="39788452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See you on Thursday…</a:t>
            </a:r>
            <a:endParaRPr lang="en-US" dirty="0"/>
          </a:p>
        </p:txBody>
      </p:sp>
      <p:sp>
        <p:nvSpPr>
          <p:cNvPr id="11" name="TextBox 10"/>
          <p:cNvSpPr txBox="1"/>
          <p:nvPr/>
        </p:nvSpPr>
        <p:spPr>
          <a:xfrm>
            <a:off x="4343400" y="3657600"/>
            <a:ext cx="3962400" cy="677108"/>
          </a:xfrm>
          <a:prstGeom prst="rect">
            <a:avLst/>
          </a:prstGeom>
          <a:noFill/>
        </p:spPr>
        <p:txBody>
          <a:bodyPr wrap="square" rtlCol="0">
            <a:spAutoFit/>
          </a:bodyPr>
          <a:lstStyle/>
          <a:p>
            <a:r>
              <a:rPr lang="en-US" sz="2000" dirty="0" smtClean="0"/>
              <a:t>Don’t forget your homework.</a:t>
            </a:r>
          </a:p>
          <a:p>
            <a:r>
              <a:rPr lang="en-US" dirty="0"/>
              <a:t> </a:t>
            </a:r>
            <a:r>
              <a:rPr lang="en-US" dirty="0" smtClean="0"/>
              <a:t>            (or your clicker.)</a:t>
            </a:r>
            <a:endParaRPr lang="en-US" dirty="0"/>
          </a:p>
        </p:txBody>
      </p:sp>
      <p:pic>
        <p:nvPicPr>
          <p:cNvPr id="13" name="Content Placeholder 12" descr="stjeromecranach.jpg"/>
          <p:cNvPicPr>
            <a:picLocks noGrp="1" noChangeAspect="1"/>
          </p:cNvPicPr>
          <p:nvPr>
            <p:ph idx="1"/>
          </p:nvPr>
        </p:nvPicPr>
        <p:blipFill rotWithShape="1">
          <a:blip r:embed="rId2" cstate="screen">
            <a:extLst>
              <a:ext uri="{28A0092B-C50C-407E-A947-70E740481C1C}">
                <a14:useLocalDpi xmlns:a14="http://schemas.microsoft.com/office/drawing/2010/main"/>
              </a:ext>
            </a:extLst>
          </a:blip>
          <a:srcRect l="-169389" t="-358" r="-9395"/>
          <a:stretch/>
        </p:blipFill>
        <p:spPr>
          <a:xfrm>
            <a:off x="-4191000" y="1447800"/>
            <a:ext cx="8610600" cy="4735498"/>
          </a:xfrm>
        </p:spPr>
      </p:pic>
    </p:spTree>
    <p:extLst>
      <p:ext uri="{BB962C8B-B14F-4D97-AF65-F5344CB8AC3E}">
        <p14:creationId xmlns:p14="http://schemas.microsoft.com/office/powerpoint/2010/main" val="23599848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Office Hours</a:t>
            </a:r>
            <a:endParaRPr lang="en-US" dirty="0"/>
          </a:p>
        </p:txBody>
      </p:sp>
      <p:sp>
        <p:nvSpPr>
          <p:cNvPr id="3" name="Content Placeholder 2"/>
          <p:cNvSpPr>
            <a:spLocks noGrp="1"/>
          </p:cNvSpPr>
          <p:nvPr>
            <p:ph idx="1"/>
          </p:nvPr>
        </p:nvSpPr>
        <p:spPr>
          <a:xfrm>
            <a:off x="457200" y="2133600"/>
            <a:ext cx="8229600" cy="4525963"/>
          </a:xfrm>
        </p:spPr>
        <p:txBody>
          <a:bodyPr/>
          <a:lstStyle/>
          <a:p>
            <a:r>
              <a:rPr lang="en-US" dirty="0" smtClean="0"/>
              <a:t>Location:  2052 North Hall </a:t>
            </a:r>
          </a:p>
          <a:p>
            <a:r>
              <a:rPr lang="en-US" dirty="0" smtClean="0"/>
              <a:t>Times:    Wednesday, 2:00-3:30 and by appointment</a:t>
            </a:r>
            <a:endParaRPr lang="en-US" dirty="0"/>
          </a:p>
        </p:txBody>
      </p:sp>
    </p:spTree>
    <p:extLst>
      <p:ext uri="{BB962C8B-B14F-4D97-AF65-F5344CB8AC3E}">
        <p14:creationId xmlns:p14="http://schemas.microsoft.com/office/powerpoint/2010/main" val="403631454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this the course for you?</a:t>
            </a:r>
            <a:endParaRPr lang="en-US" dirty="0"/>
          </a:p>
        </p:txBody>
      </p:sp>
      <p:sp>
        <p:nvSpPr>
          <p:cNvPr id="3" name="Content Placeholder 2"/>
          <p:cNvSpPr>
            <a:spLocks noGrp="1"/>
          </p:cNvSpPr>
          <p:nvPr>
            <p:ph idx="1"/>
          </p:nvPr>
        </p:nvSpPr>
        <p:spPr/>
        <p:txBody>
          <a:bodyPr/>
          <a:lstStyle/>
          <a:p>
            <a:r>
              <a:rPr lang="en-US" dirty="0" smtClean="0"/>
              <a:t>Regular assigned reading and homework.</a:t>
            </a:r>
          </a:p>
          <a:p>
            <a:r>
              <a:rPr lang="en-US" dirty="0" smtClean="0"/>
              <a:t>You are expected to do assigned reading before you come to class.  Clicker questions will check on this.</a:t>
            </a:r>
          </a:p>
          <a:p>
            <a:r>
              <a:rPr lang="en-US" dirty="0" smtClean="0"/>
              <a:t>Strict grading. </a:t>
            </a:r>
          </a:p>
          <a:p>
            <a:r>
              <a:rPr lang="en-US" dirty="0" smtClean="0"/>
              <a:t>Challenging, but I hope interesting.</a:t>
            </a:r>
            <a:endParaRPr lang="en-US" dirty="0"/>
          </a:p>
        </p:txBody>
      </p:sp>
    </p:spTree>
    <p:extLst>
      <p:ext uri="{BB962C8B-B14F-4D97-AF65-F5344CB8AC3E}">
        <p14:creationId xmlns:p14="http://schemas.microsoft.com/office/powerpoint/2010/main" val="110307175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Cheating</a:t>
            </a:r>
            <a:endParaRPr lang="en-US" dirty="0"/>
          </a:p>
        </p:txBody>
      </p:sp>
      <p:sp>
        <p:nvSpPr>
          <p:cNvPr id="3" name="Content Placeholder 2"/>
          <p:cNvSpPr>
            <a:spLocks noGrp="1"/>
          </p:cNvSpPr>
          <p:nvPr>
            <p:ph idx="1"/>
          </p:nvPr>
        </p:nvSpPr>
        <p:spPr/>
        <p:txBody>
          <a:bodyPr/>
          <a:lstStyle/>
          <a:p>
            <a:r>
              <a:rPr lang="en-US" dirty="0" smtClean="0"/>
              <a:t>Sorry to have to mention this, but it has been a </a:t>
            </a:r>
            <a:r>
              <a:rPr lang="en-US" smtClean="0"/>
              <a:t>problem recently.</a:t>
            </a:r>
            <a:endParaRPr lang="en-US" dirty="0" smtClean="0"/>
          </a:p>
          <a:p>
            <a:r>
              <a:rPr lang="en-US" dirty="0" smtClean="0"/>
              <a:t>If I catch you cheating, for example, by copying homework or exams, you will fail the course and I will turn the case over to university authorities.</a:t>
            </a:r>
          </a:p>
          <a:p>
            <a:r>
              <a:rPr lang="en-US" dirty="0" smtClean="0"/>
              <a:t>University ruling: “Being copied  counts as cheating, just as much cheating as copying.”</a:t>
            </a:r>
          </a:p>
          <a:p>
            <a:endParaRPr lang="en-US" dirty="0" smtClean="0"/>
          </a:p>
        </p:txBody>
      </p:sp>
    </p:spTree>
    <p:extLst>
      <p:ext uri="{BB962C8B-B14F-4D97-AF65-F5344CB8AC3E}">
        <p14:creationId xmlns:p14="http://schemas.microsoft.com/office/powerpoint/2010/main" val="339163861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Assignments: See class website</a:t>
            </a:r>
            <a:endParaRPr lang="en-US" dirty="0"/>
          </a:p>
        </p:txBody>
      </p:sp>
      <p:sp>
        <p:nvSpPr>
          <p:cNvPr id="3" name="Content Placeholder 2"/>
          <p:cNvSpPr>
            <a:spLocks noGrp="1"/>
          </p:cNvSpPr>
          <p:nvPr>
            <p:ph idx="1"/>
          </p:nvPr>
        </p:nvSpPr>
        <p:spPr/>
        <p:txBody>
          <a:bodyPr>
            <a:normAutofit/>
          </a:bodyPr>
          <a:lstStyle/>
          <a:p>
            <a:pPr marL="0" indent="0">
              <a:buNone/>
            </a:pPr>
            <a:r>
              <a:rPr lang="en-US" b="1" dirty="0" smtClean="0">
                <a:effectLst/>
              </a:rPr>
              <a:t>Week 1   </a:t>
            </a:r>
            <a:r>
              <a:rPr lang="en-US" dirty="0" smtClean="0"/>
              <a:t/>
            </a:r>
            <a:br>
              <a:rPr lang="en-US" dirty="0" smtClean="0"/>
            </a:br>
            <a:r>
              <a:rPr lang="en-US" dirty="0" smtClean="0"/>
              <a:t>January 5 and 7.  </a:t>
            </a:r>
            <a:br>
              <a:rPr lang="en-US" dirty="0" smtClean="0"/>
            </a:br>
            <a:r>
              <a:rPr lang="en-US" b="1" dirty="0" smtClean="0">
                <a:effectLst/>
              </a:rPr>
              <a:t>Readings:</a:t>
            </a:r>
            <a:r>
              <a:rPr lang="en-US" dirty="0" smtClean="0"/>
              <a:t> Harrington: Chapters 1 and 2. Complete readings by Thursday, Jan 7.</a:t>
            </a:r>
            <a:br>
              <a:rPr lang="en-US" dirty="0" smtClean="0"/>
            </a:br>
            <a:r>
              <a:rPr lang="en-US" sz="2500" dirty="0" smtClean="0"/>
              <a:t>As you read, do the "Check Your Understanding Exercises."   Answers to these are found in the back of the book.  You do not need to turn these in, but you should do them.</a:t>
            </a:r>
            <a:r>
              <a:rPr lang="en-US" dirty="0" smtClean="0"/>
              <a:t/>
            </a:r>
            <a:br>
              <a:rPr lang="en-US" dirty="0" smtClean="0"/>
            </a:br>
            <a:r>
              <a:rPr lang="en-US" b="1" dirty="0" smtClean="0">
                <a:effectLst/>
              </a:rPr>
              <a:t>Homework:</a:t>
            </a:r>
            <a:r>
              <a:rPr lang="en-US" dirty="0" smtClean="0"/>
              <a:t> Due January 7:  problems 1, 3, 8 and 9.</a:t>
            </a:r>
            <a:endParaRPr lang="en-US" dirty="0"/>
          </a:p>
        </p:txBody>
      </p:sp>
    </p:spTree>
    <p:extLst>
      <p:ext uri="{BB962C8B-B14F-4D97-AF65-F5344CB8AC3E}">
        <p14:creationId xmlns:p14="http://schemas.microsoft.com/office/powerpoint/2010/main" val="36126750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hecker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4456" y="1295400"/>
            <a:ext cx="6724943" cy="5243354"/>
          </a:xfrm>
          <a:prstGeom prst="rect">
            <a:avLst/>
          </a:prstGeom>
        </p:spPr>
      </p:pic>
      <p:sp>
        <p:nvSpPr>
          <p:cNvPr id="5" name="TextBox 4"/>
          <p:cNvSpPr txBox="1"/>
          <p:nvPr/>
        </p:nvSpPr>
        <p:spPr>
          <a:xfrm>
            <a:off x="1295400" y="381000"/>
            <a:ext cx="4430044" cy="646331"/>
          </a:xfrm>
          <a:prstGeom prst="rect">
            <a:avLst/>
          </a:prstGeom>
          <a:noFill/>
        </p:spPr>
        <p:txBody>
          <a:bodyPr wrap="none" rtlCol="0">
            <a:spAutoFit/>
          </a:bodyPr>
          <a:lstStyle/>
          <a:p>
            <a:r>
              <a:rPr lang="en-US" sz="3600" dirty="0" smtClean="0"/>
              <a:t>Checkers, An Example:</a:t>
            </a:r>
            <a:endParaRPr lang="en-US" sz="3600" dirty="0"/>
          </a:p>
        </p:txBody>
      </p:sp>
    </p:spTree>
    <p:extLst>
      <p:ext uri="{BB962C8B-B14F-4D97-AF65-F5344CB8AC3E}">
        <p14:creationId xmlns:p14="http://schemas.microsoft.com/office/powerpoint/2010/main" val="112696457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Extensive game: Perfect Information</a:t>
            </a:r>
            <a:endParaRPr lang="en-US" dirty="0"/>
          </a:p>
        </p:txBody>
      </p:sp>
      <p:sp>
        <p:nvSpPr>
          <p:cNvPr id="3" name="Content Placeholder 2"/>
          <p:cNvSpPr>
            <a:spLocks noGrp="1"/>
          </p:cNvSpPr>
          <p:nvPr>
            <p:ph idx="1"/>
          </p:nvPr>
        </p:nvSpPr>
        <p:spPr/>
        <p:txBody>
          <a:bodyPr/>
          <a:lstStyle/>
          <a:p>
            <a:r>
              <a:rPr lang="en-US" dirty="0" smtClean="0"/>
              <a:t>Players take turns making moves. </a:t>
            </a:r>
          </a:p>
          <a:p>
            <a:r>
              <a:rPr lang="en-US" dirty="0" smtClean="0"/>
              <a:t>Each player knows the rules of the game and the payoffs of each </a:t>
            </a:r>
            <a:r>
              <a:rPr lang="en-US" dirty="0" smtClean="0"/>
              <a:t>final outcome </a:t>
            </a:r>
            <a:r>
              <a:rPr lang="en-US" dirty="0" smtClean="0"/>
              <a:t>to all players.</a:t>
            </a:r>
          </a:p>
          <a:p>
            <a:r>
              <a:rPr lang="en-US" dirty="0" smtClean="0"/>
              <a:t>Whenever it is somebody’s turn, he or she knows everything that has happened so far.</a:t>
            </a:r>
            <a:endParaRPr lang="en-US" dirty="0"/>
          </a:p>
        </p:txBody>
      </p:sp>
    </p:spTree>
    <p:extLst>
      <p:ext uri="{BB962C8B-B14F-4D97-AF65-F5344CB8AC3E}">
        <p14:creationId xmlns:p14="http://schemas.microsoft.com/office/powerpoint/2010/main" val="137212103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Incumbent and Challenger</a:t>
            </a:r>
            <a:endParaRPr lang="en-US" dirty="0"/>
          </a:p>
        </p:txBody>
      </p:sp>
      <p:sp>
        <p:nvSpPr>
          <p:cNvPr id="3" name="Content Placeholder 2"/>
          <p:cNvSpPr>
            <a:spLocks noGrp="1"/>
          </p:cNvSpPr>
          <p:nvPr>
            <p:ph idx="1"/>
          </p:nvPr>
        </p:nvSpPr>
        <p:spPr/>
        <p:txBody>
          <a:bodyPr/>
          <a:lstStyle/>
          <a:p>
            <a:r>
              <a:rPr lang="en-US" dirty="0" smtClean="0"/>
              <a:t>Incumbent firm holds a monopoly</a:t>
            </a:r>
          </a:p>
          <a:p>
            <a:r>
              <a:rPr lang="en-US" dirty="0" smtClean="0"/>
              <a:t>Challenger considers entering and sharing the market.</a:t>
            </a:r>
          </a:p>
          <a:p>
            <a:r>
              <a:rPr lang="en-US" dirty="0" smtClean="0"/>
              <a:t>If challenger enters, incumbent decides whether to fight him or share the market.</a:t>
            </a:r>
          </a:p>
          <a:p>
            <a:endParaRPr lang="en-US" dirty="0"/>
          </a:p>
        </p:txBody>
      </p:sp>
    </p:spTree>
    <p:extLst>
      <p:ext uri="{BB962C8B-B14F-4D97-AF65-F5344CB8AC3E}">
        <p14:creationId xmlns:p14="http://schemas.microsoft.com/office/powerpoint/2010/main" val="163182475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8470</TotalTime>
  <Words>744</Words>
  <Application>Microsoft Macintosh PowerPoint</Application>
  <PresentationFormat>On-screen Show (4:3)</PresentationFormat>
  <Paragraphs>142</Paragraphs>
  <Slides>25</Slides>
  <Notes>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Introduction to Game Theory</vt:lpstr>
      <vt:lpstr>Course requirements</vt:lpstr>
      <vt:lpstr>Office Hours</vt:lpstr>
      <vt:lpstr>Is this the course for you?</vt:lpstr>
      <vt:lpstr>Cheating</vt:lpstr>
      <vt:lpstr>Assignments: See class website</vt:lpstr>
      <vt:lpstr>PowerPoint Presentation</vt:lpstr>
      <vt:lpstr>Extensive game: Perfect Information</vt:lpstr>
      <vt:lpstr>Example: Incumbent and Challenger</vt:lpstr>
      <vt:lpstr>Extensive Form Games with Perfect Information  Example: The Entry Game</vt:lpstr>
      <vt:lpstr>Vocabulary for Extensive form games</vt:lpstr>
      <vt:lpstr>What are strategies in entry game?</vt:lpstr>
      <vt:lpstr>A possible outcome</vt:lpstr>
      <vt:lpstr>A Kidnapping Game </vt:lpstr>
      <vt:lpstr>Kidnapping Game</vt:lpstr>
      <vt:lpstr>Vocabulary for Extensive form games</vt:lpstr>
      <vt:lpstr>What are the strategies?</vt:lpstr>
      <vt:lpstr>Extensive form: Imperfect Information</vt:lpstr>
      <vt:lpstr>Example: Copy cat game (matching pennies)</vt:lpstr>
      <vt:lpstr>PowerPoint Presentation</vt:lpstr>
      <vt:lpstr>What would happen?</vt:lpstr>
      <vt:lpstr>PowerPoint Presentation</vt:lpstr>
      <vt:lpstr>PowerPoint Presentation</vt:lpstr>
      <vt:lpstr>Clicker Trial Run</vt:lpstr>
      <vt:lpstr>See you on Thursday…</vt:lpstr>
    </vt:vector>
  </TitlesOfParts>
  <Company>UC Santa Barbara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Game Theory</dc:title>
  <dc:creator>Ted Bergstrom</dc:creator>
  <cp:lastModifiedBy>Ted Bergstrom</cp:lastModifiedBy>
  <cp:revision>35</cp:revision>
  <dcterms:created xsi:type="dcterms:W3CDTF">2012-01-09T23:44:18Z</dcterms:created>
  <dcterms:modified xsi:type="dcterms:W3CDTF">2015-12-22T22:12:46Z</dcterms:modified>
</cp:coreProperties>
</file>