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65" r:id="rId3"/>
    <p:sldId id="263" r:id="rId4"/>
    <p:sldId id="264" r:id="rId5"/>
    <p:sldId id="271" r:id="rId6"/>
    <p:sldId id="275" r:id="rId7"/>
    <p:sldId id="274" r:id="rId8"/>
    <p:sldId id="279" r:id="rId9"/>
    <p:sldId id="276" r:id="rId10"/>
    <p:sldId id="277" r:id="rId11"/>
    <p:sldId id="272" r:id="rId12"/>
    <p:sldId id="258" r:id="rId13"/>
    <p:sldId id="266" r:id="rId14"/>
    <p:sldId id="261" r:id="rId15"/>
    <p:sldId id="260" r:id="rId16"/>
    <p:sldId id="262" r:id="rId17"/>
    <p:sldId id="267" r:id="rId18"/>
    <p:sldId id="270" r:id="rId19"/>
    <p:sldId id="297" r:id="rId20"/>
    <p:sldId id="298" r:id="rId21"/>
    <p:sldId id="282" r:id="rId22"/>
    <p:sldId id="283" r:id="rId23"/>
    <p:sldId id="269" r:id="rId24"/>
    <p:sldId id="285" r:id="rId25"/>
    <p:sldId id="299" r:id="rId26"/>
    <p:sldId id="289" r:id="rId27"/>
    <p:sldId id="301" r:id="rId28"/>
    <p:sldId id="290" r:id="rId29"/>
    <p:sldId id="291" r:id="rId30"/>
    <p:sldId id="300" r:id="rId31"/>
    <p:sldId id="302" r:id="rId32"/>
    <p:sldId id="303" r:id="rId33"/>
    <p:sldId id="306" r:id="rId34"/>
    <p:sldId id="294" r:id="rId35"/>
    <p:sldId id="293" r:id="rId36"/>
    <p:sldId id="292" r:id="rId37"/>
    <p:sldId id="295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8" autoAdjust="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1B84A-DE3E-BA4C-BBEE-6B445C09B192}" type="datetimeFigureOut">
              <a:rPr lang="en-US" smtClean="0"/>
              <a:t>2/7/13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FB7D1-7D33-2C42-8691-B4FE1255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6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FB7D1-7D33-2C42-8691-B4FE12556E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8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732D61A-0340-F64A-94C8-DEBF36420029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Bone marrow transplant is short for …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There is an episode of the HBO show "Curb Your Enthusiasm" in which the comedian Richard Lewis needs a kidney transplant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and Larry David (the creator of Seinfeld) vows to donate his, thinking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he won't be a match.  Larry is horrified to learn he actually is a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match, and goes to ridiculous lengths to get out of it by trying to find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Richard a "better" match.  Larry was clearly a pledge donor.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Answers to the first question will be crucial given a negative answer to the second.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48AC084-41F7-014C-A53B-7697957E18B4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481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C9381A-3702-5D4A-8A02-DE2DBD1BFF4A}" type="slidenum">
              <a:rPr lang="en-US"/>
              <a:pPr/>
              <a:t>26</a:t>
            </a:fld>
            <a:endParaRPr lang="en-US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C9381A-3702-5D4A-8A02-DE2DBD1BFF4A}" type="slidenum">
              <a:rPr lang="en-US"/>
              <a:pPr/>
              <a:t>27</a:t>
            </a:fld>
            <a:endParaRPr lang="en-US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1A1263-6709-AF41-93B3-CBD5943664DC}" type="slidenum">
              <a:rPr lang="en-US"/>
              <a:pPr/>
              <a:t>28</a:t>
            </a:fld>
            <a:endParaRPr lang="en-US"/>
          </a:p>
        </p:txBody>
      </p:sp>
      <p:sp>
        <p:nvSpPr>
          <p:cNvPr id="71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0BA394-9D33-EA47-9C16-FB52D4A939DF}" type="slidenum">
              <a:rPr lang="en-US"/>
              <a:pPr/>
              <a:t>29</a:t>
            </a:fld>
            <a:endParaRPr lang="en-US"/>
          </a:p>
        </p:txBody>
      </p:sp>
      <p:sp>
        <p:nvSpPr>
          <p:cNvPr id="81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0BA394-9D33-EA47-9C16-FB52D4A939DF}" type="slidenum">
              <a:rPr lang="en-US"/>
              <a:pPr/>
              <a:t>30</a:t>
            </a:fld>
            <a:endParaRPr lang="en-US"/>
          </a:p>
        </p:txBody>
      </p:sp>
      <p:sp>
        <p:nvSpPr>
          <p:cNvPr id="81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5BF4-0057-4E4E-A59B-C295E0AC052E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1A51-6777-5D46-A3B2-289844E0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5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5BF4-0057-4E4E-A59B-C295E0AC052E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1A51-6777-5D46-A3B2-289844E0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3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5BF4-0057-4E4E-A59B-C295E0AC052E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1A51-6777-5D46-A3B2-289844E0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0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80AC0428-3C81-2849-A42F-D649A871D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5BF4-0057-4E4E-A59B-C295E0AC052E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1A51-6777-5D46-A3B2-289844E0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5BF4-0057-4E4E-A59B-C295E0AC052E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1A51-6777-5D46-A3B2-289844E0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5BF4-0057-4E4E-A59B-C295E0AC052E}" type="datetimeFigureOut">
              <a:rPr lang="en-US" smtClean="0"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1A51-6777-5D46-A3B2-289844E0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3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5BF4-0057-4E4E-A59B-C295E0AC052E}" type="datetimeFigureOut">
              <a:rPr lang="en-US" smtClean="0"/>
              <a:t>2/7/13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1A51-6777-5D46-A3B2-289844E0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6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5BF4-0057-4E4E-A59B-C295E0AC052E}" type="datetimeFigureOut">
              <a:rPr lang="en-US" smtClean="0"/>
              <a:t>2/7/13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1A51-6777-5D46-A3B2-289844E0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4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5BF4-0057-4E4E-A59B-C295E0AC052E}" type="datetimeFigureOut">
              <a:rPr lang="en-US" smtClean="0"/>
              <a:t>2/7/13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1A51-6777-5D46-A3B2-289844E0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1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5BF4-0057-4E4E-A59B-C295E0AC052E}" type="datetimeFigureOut">
              <a:rPr lang="en-US" smtClean="0"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1A51-6777-5D46-A3B2-289844E0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7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5BF4-0057-4E4E-A59B-C295E0AC052E}" type="datetimeFigureOut">
              <a:rPr lang="en-US" smtClean="0"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1A51-6777-5D46-A3B2-289844E0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2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15BF4-0057-4E4E-A59B-C295E0AC052E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E1A51-6777-5D46-A3B2-289844E00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9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981"/>
            <a:ext cx="7772400" cy="1470025"/>
          </a:xfrm>
        </p:spPr>
        <p:txBody>
          <a:bodyPr/>
          <a:lstStyle/>
          <a:p>
            <a:r>
              <a:rPr lang="en-US" dirty="0" smtClean="0"/>
              <a:t>Tales of Competing Altruists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156" y="1281288"/>
            <a:ext cx="8590844" cy="2604911"/>
          </a:xfrm>
        </p:spPr>
        <p:txBody>
          <a:bodyPr>
            <a:normAutofit/>
          </a:bodyPr>
          <a:lstStyle/>
          <a:p>
            <a:r>
              <a:rPr lang="en-US" dirty="0" smtClean="0"/>
              <a:t>As told by…</a:t>
            </a:r>
          </a:p>
          <a:p>
            <a:r>
              <a:rPr lang="en-US" dirty="0" smtClean="0"/>
              <a:t>Ted Bergstrom,  Rod Garrett, and Greg Leo </a:t>
            </a:r>
          </a:p>
          <a:p>
            <a:r>
              <a:rPr lang="en-US" dirty="0" smtClean="0"/>
              <a:t>UC Santa Barbara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vangog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190" y="3480799"/>
            <a:ext cx="2432010" cy="3002481"/>
          </a:xfrm>
          <a:prstGeom prst="rect">
            <a:avLst/>
          </a:prstGeom>
        </p:spPr>
      </p:pic>
      <p:pic>
        <p:nvPicPr>
          <p:cNvPr id="5" name="Picture 4" descr="fallenma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480799"/>
            <a:ext cx="3989226" cy="268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54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Coordinated Volunteers’ Dilemmas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preferences differ, as number of players increases, action is  more likely to be taken earlier.  </a:t>
            </a:r>
            <a:endParaRPr lang="en-US" i="1" dirty="0" smtClean="0"/>
          </a:p>
          <a:p>
            <a:pPr lvl="1"/>
            <a:r>
              <a:rPr lang="en-US" i="1" dirty="0" smtClean="0"/>
              <a:t>Ballroom Dancing and Dragon-Slaying </a:t>
            </a:r>
            <a:r>
              <a:rPr lang="en-US" dirty="0" smtClean="0"/>
              <a:t>--Bliss and </a:t>
            </a:r>
            <a:r>
              <a:rPr lang="en-US" dirty="0" err="1" smtClean="0"/>
              <a:t>Nalebuff</a:t>
            </a:r>
            <a:r>
              <a:rPr lang="en-US" dirty="0" smtClean="0"/>
              <a:t>, 1984</a:t>
            </a:r>
          </a:p>
          <a:p>
            <a:pPr lvl="1"/>
            <a:r>
              <a:rPr lang="en-US" i="1" dirty="0" smtClean="0"/>
              <a:t>Incomplete Information and Timing in Volunteers’ Dilemma– </a:t>
            </a:r>
            <a:r>
              <a:rPr lang="en-US" dirty="0" err="1" smtClean="0"/>
              <a:t>Weesie</a:t>
            </a:r>
            <a:r>
              <a:rPr lang="en-US" dirty="0" smtClean="0"/>
              <a:t>, 1994</a:t>
            </a:r>
          </a:p>
          <a:p>
            <a:pPr lvl="1"/>
            <a:r>
              <a:rPr lang="en-US" i="1" dirty="0" smtClean="0"/>
              <a:t>Good Samaritan and the Road to Jericho</a:t>
            </a:r>
            <a:r>
              <a:rPr lang="en-US" dirty="0" smtClean="0"/>
              <a:t>—Bergstrom,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Brighter Tale</a:t>
            </a:r>
            <a:endParaRPr lang="en-US" dirty="0"/>
          </a:p>
        </p:txBody>
      </p:sp>
      <p:pic>
        <p:nvPicPr>
          <p:cNvPr id="4" name="Picture 3" descr="rainb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95500"/>
            <a:ext cx="7620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1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Stem cell donations </a:t>
            </a:r>
            <a:endParaRPr lang="en-US" dirty="0">
              <a:latin typeface="Times New Roman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Times New Roman" charset="0"/>
              </a:rPr>
              <a:t>Bone </a:t>
            </a:r>
            <a:r>
              <a:rPr lang="en-US" sz="2800" dirty="0" smtClean="0">
                <a:latin typeface="Times New Roman" charset="0"/>
              </a:rPr>
              <a:t>marrow or stem cell </a:t>
            </a:r>
            <a:r>
              <a:rPr lang="en-US" sz="2800" dirty="0">
                <a:latin typeface="Times New Roman" charset="0"/>
              </a:rPr>
              <a:t>transplants dramatically improve survival prospects of  people with leukemia and other blood diseases</a:t>
            </a:r>
            <a:r>
              <a:rPr lang="en-US" sz="2800" dirty="0" smtClean="0">
                <a:latin typeface="Times New Roman" charset="0"/>
              </a:rPr>
              <a:t>.</a:t>
            </a:r>
          </a:p>
          <a:p>
            <a:pPr eaLnBrk="1" hangingPunct="1"/>
            <a:r>
              <a:rPr lang="en-US" sz="2800" dirty="0" smtClean="0">
                <a:latin typeface="Times New Roman" charset="0"/>
              </a:rPr>
              <a:t>For </a:t>
            </a:r>
            <a:r>
              <a:rPr lang="en-US" sz="2800" dirty="0">
                <a:latin typeface="Times New Roman" charset="0"/>
              </a:rPr>
              <a:t>transplants to work, donor must be a genetic match for recipient. </a:t>
            </a:r>
          </a:p>
          <a:p>
            <a:pPr eaLnBrk="1" hangingPunct="1"/>
            <a:r>
              <a:rPr lang="en-US" sz="2800" dirty="0">
                <a:latin typeface="Times New Roman" charset="0"/>
              </a:rPr>
              <a:t>Only 30% of patients have matching sibling. Others  must seek match in population at large</a:t>
            </a:r>
            <a:r>
              <a:rPr lang="en-US" sz="2800" dirty="0" smtClean="0">
                <a:latin typeface="Times New Roman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884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Bone Marrow 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Six million Americans and 20 million people worldwide have offered to donate stem cells or bone marrow to save the life of a complete stranger.</a:t>
            </a:r>
          </a:p>
          <a:p>
            <a:r>
              <a:rPr lang="en-US" dirty="0" smtClean="0"/>
              <a:t>Bone marrow extraction is traditional method.</a:t>
            </a:r>
          </a:p>
          <a:p>
            <a:pPr marL="0" indent="0">
              <a:buNone/>
            </a:pPr>
            <a:r>
              <a:rPr lang="en-US" dirty="0" smtClean="0"/>
              <a:t>Requires anesthesia and big needles.</a:t>
            </a:r>
          </a:p>
          <a:p>
            <a:r>
              <a:rPr lang="en-US" dirty="0" smtClean="0"/>
              <a:t>Newer method is stem cell extraction.  Requires prior steroid injections, blood </a:t>
            </a:r>
            <a:r>
              <a:rPr lang="en-US" dirty="0" err="1" smtClean="0"/>
              <a:t>aphoresis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About as unpleasant as a case of the flu.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8142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Bone Marrow registry</a:t>
            </a:r>
            <a:endParaRPr lang="en-US" dirty="0">
              <a:latin typeface="Times New Roman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charset="0"/>
              </a:rPr>
              <a:t>Registrants </a:t>
            </a:r>
            <a:r>
              <a:rPr lang="en-US" sz="2800" dirty="0">
                <a:latin typeface="Times New Roman" charset="0"/>
              </a:rPr>
              <a:t>promise to donate </a:t>
            </a:r>
            <a:r>
              <a:rPr lang="en-US" sz="2800" dirty="0" smtClean="0">
                <a:latin typeface="Times New Roman" charset="0"/>
              </a:rPr>
              <a:t>bone marrow or stem cells to </a:t>
            </a:r>
            <a:r>
              <a:rPr lang="en-US" sz="2800" dirty="0">
                <a:latin typeface="Times New Roman" charset="0"/>
              </a:rPr>
              <a:t>any needy person if called upon to do so. (not a binding contract)</a:t>
            </a:r>
          </a:p>
          <a:p>
            <a:r>
              <a:rPr lang="en-US" sz="2800" dirty="0">
                <a:latin typeface="Times New Roman" charset="0"/>
              </a:rPr>
              <a:t> Registry collects saliva sample, does a DNA test for HLA type and records registrant</a:t>
            </a:r>
            <a:r>
              <a:rPr lang="ja-JP" altLang="en-US" sz="2800" dirty="0">
                <a:latin typeface="Times New Roman" charset="0"/>
              </a:rPr>
              <a:t>’</a:t>
            </a:r>
            <a:r>
              <a:rPr lang="en-US" sz="2800" dirty="0">
                <a:latin typeface="Times New Roman" charset="0"/>
              </a:rPr>
              <a:t>s contact information.</a:t>
            </a:r>
          </a:p>
        </p:txBody>
      </p:sp>
    </p:spTree>
    <p:extLst>
      <p:ext uri="{BB962C8B-B14F-4D97-AF65-F5344CB8AC3E}">
        <p14:creationId xmlns:p14="http://schemas.microsoft.com/office/powerpoint/2010/main" val="3519747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charset="0"/>
              </a:rPr>
              <a:t>Why such a large registry?</a:t>
            </a:r>
            <a:endParaRPr lang="en-US" dirty="0">
              <a:latin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There are about 20 million distinct types.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Probability that two Americans of European descent are a match is 1/11,000.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About </a:t>
            </a:r>
            <a:r>
              <a:rPr lang="en-US" dirty="0">
                <a:latin typeface="Times New Roman" charset="0"/>
              </a:rPr>
              <a:t>half the Caucasian population are in types of frequency  smaller  than 1/100,000. 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About 20 per cent are in types of frequency smaller than 1/1,000,000.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African-American types </a:t>
            </a:r>
            <a:r>
              <a:rPr lang="en-US" dirty="0">
                <a:latin typeface="Times New Roman" charset="0"/>
              </a:rPr>
              <a:t>are even more diffuse.</a:t>
            </a:r>
          </a:p>
        </p:txBody>
      </p:sp>
    </p:spTree>
    <p:extLst>
      <p:ext uri="{BB962C8B-B14F-4D97-AF65-F5344CB8AC3E}">
        <p14:creationId xmlns:p14="http://schemas.microsoft.com/office/powerpoint/2010/main" val="506703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Competing altruists?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about 1% of those who join registry will ever be asked to donate.</a:t>
            </a:r>
          </a:p>
          <a:p>
            <a:r>
              <a:rPr lang="en-US" dirty="0" smtClean="0"/>
              <a:t>Most people are of relatively common types.</a:t>
            </a:r>
          </a:p>
          <a:p>
            <a:r>
              <a:rPr lang="en-US" dirty="0" smtClean="0"/>
              <a:t>If you are asked, the probability is about .9 that there was someone else in the registry of the same type who also could have been asked.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4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Registry appeal: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They do not highlight probability that you may be the only one in the registry who can save a life.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They say: If you register, you have a chance to “Be the Match that saves a life.”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82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themat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85" y="3894047"/>
            <a:ext cx="8928115" cy="2441667"/>
          </a:xfrm>
          <a:prstGeom prst="rect">
            <a:avLst/>
          </a:prstGeom>
        </p:spPr>
      </p:pic>
      <p:pic>
        <p:nvPicPr>
          <p:cNvPr id="5" name="Picture 4" descr="twopc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78" y="874152"/>
            <a:ext cx="3777756" cy="2733149"/>
          </a:xfrm>
          <a:prstGeom prst="rect">
            <a:avLst/>
          </a:prstGeom>
        </p:spPr>
      </p:pic>
      <p:pic>
        <p:nvPicPr>
          <p:cNvPr id="6" name="Picture 5" descr="nmd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159417"/>
            <a:ext cx="29845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91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Detecting Altruists’ Motivations by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Usual game theoretic experiments</a:t>
            </a:r>
          </a:p>
          <a:p>
            <a:pPr lvl="1"/>
            <a:r>
              <a:rPr lang="en-US" dirty="0" smtClean="0"/>
              <a:t>Try to induce known payoffs for subjects</a:t>
            </a:r>
          </a:p>
          <a:p>
            <a:pPr lvl="1"/>
            <a:r>
              <a:rPr lang="en-US" dirty="0" smtClean="0"/>
              <a:t>Then see if subjects find their way to Nash Equilibrium assuming their motivations are the induced ones</a:t>
            </a:r>
          </a:p>
          <a:p>
            <a:r>
              <a:rPr lang="en-US" dirty="0" smtClean="0"/>
              <a:t>Not us.  We want to find out motivations. </a:t>
            </a:r>
          </a:p>
          <a:p>
            <a:r>
              <a:rPr lang="en-US" dirty="0" smtClean="0"/>
              <a:t>We believe subjects bring to the lab the rules of behavior that they normally use in life and try to apply them in the proposed situation.</a:t>
            </a:r>
          </a:p>
          <a:p>
            <a:r>
              <a:rPr lang="en-US" dirty="0" smtClean="0"/>
              <a:t>We want to find out what motivations they bring to the lab.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43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Dark Tale from the Big Apple</a:t>
            </a:r>
            <a:endParaRPr lang="en-US" dirty="0"/>
          </a:p>
        </p:txBody>
      </p:sp>
      <p:pic>
        <p:nvPicPr>
          <p:cNvPr id="4" name="Content Placeholder 3" descr="newyorknoi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9" b="5879"/>
          <a:stretch>
            <a:fillRect/>
          </a:stretch>
        </p:blipFill>
        <p:spPr>
          <a:xfrm>
            <a:off x="1099096" y="1982529"/>
            <a:ext cx="6957593" cy="3826408"/>
          </a:xfrm>
        </p:spPr>
      </p:pic>
    </p:spTree>
    <p:extLst>
      <p:ext uri="{BB962C8B-B14F-4D97-AF65-F5344CB8AC3E}">
        <p14:creationId xmlns:p14="http://schemas.microsoft.com/office/powerpoint/2010/main" val="252879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Egoist</a:t>
            </a:r>
          </a:p>
          <a:p>
            <a:r>
              <a:rPr lang="en-US" dirty="0" smtClean="0"/>
              <a:t>Sympathetic consequentialist.</a:t>
            </a:r>
          </a:p>
          <a:p>
            <a:r>
              <a:rPr lang="en-US" dirty="0" smtClean="0"/>
              <a:t>“Do the right thing” ethic  (deontologist)</a:t>
            </a:r>
          </a:p>
          <a:p>
            <a:r>
              <a:rPr lang="en-US" dirty="0" smtClean="0"/>
              <a:t>Impact philanthropist  (wants to “Be the one.”)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27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First-to-help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group of $N$ people.  All but one are given $10, the other  gets $0.</a:t>
            </a:r>
          </a:p>
          <a:p>
            <a:r>
              <a:rPr lang="en-US" dirty="0" smtClean="0"/>
              <a:t>All are told what happened and that anyone can  give up $1 so that the unlucky person will get $9 instead of $0.  </a:t>
            </a:r>
          </a:p>
          <a:p>
            <a:r>
              <a:rPr lang="en-US" dirty="0" smtClean="0"/>
              <a:t> The $1 will be taken from the first person to offer help.</a:t>
            </a:r>
          </a:p>
          <a:p>
            <a:r>
              <a:rPr lang="en-US" dirty="0"/>
              <a:t> </a:t>
            </a:r>
            <a:r>
              <a:rPr lang="en-US" dirty="0" smtClean="0"/>
              <a:t>In separate treatments,  $N$ ranges from 2 to 7.</a:t>
            </a:r>
          </a:p>
          <a:p>
            <a:r>
              <a:rPr lang="en-US" dirty="0" smtClean="0"/>
              <a:t>Donors and recipients are anonymous to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Subjects sit at a computer screen and the game is explained.</a:t>
            </a:r>
          </a:p>
          <a:p>
            <a:r>
              <a:rPr lang="en-US" dirty="0" smtClean="0"/>
              <a:t>A time clock is shown and they can offer to help at any time during a 30 second interval.</a:t>
            </a:r>
          </a:p>
          <a:p>
            <a:r>
              <a:rPr lang="en-US" dirty="0" smtClean="0"/>
              <a:t>They can also press buttons</a:t>
            </a:r>
          </a:p>
          <a:p>
            <a:pPr lvl="1"/>
            <a:r>
              <a:rPr lang="en-US" dirty="0" smtClean="0"/>
              <a:t>First  Possible Moment</a:t>
            </a:r>
          </a:p>
          <a:p>
            <a:pPr lvl="1"/>
            <a:r>
              <a:rPr lang="en-US" dirty="0" smtClean="0"/>
              <a:t>Last Possible Moment</a:t>
            </a:r>
          </a:p>
          <a:p>
            <a:pPr lvl="1"/>
            <a:r>
              <a:rPr lang="en-US" dirty="0" smtClean="0"/>
              <a:t>Not at all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324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8786"/>
          <a:stretch/>
        </p:blipFill>
        <p:spPr>
          <a:xfrm>
            <a:off x="1582231" y="1890888"/>
            <a:ext cx="6362700" cy="40019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7999" y="1469998"/>
            <a:ext cx="40922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setup when N=3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8283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23531"/>
          <a:stretch/>
        </p:blipFill>
        <p:spPr>
          <a:xfrm>
            <a:off x="1397000" y="2144888"/>
            <a:ext cx="6350000" cy="37098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56000" y="1157111"/>
            <a:ext cx="22509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First to offer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681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Egoists will not give.</a:t>
            </a:r>
          </a:p>
          <a:p>
            <a:r>
              <a:rPr lang="en-US" dirty="0" smtClean="0"/>
              <a:t>Sympathetic consequentialists will give at last possible moment.  (They want person to be helped, but would rather someone else did it.)</a:t>
            </a:r>
          </a:p>
          <a:p>
            <a:r>
              <a:rPr lang="en-US" dirty="0" smtClean="0"/>
              <a:t>Impact philanthropists and some deontologists would choose first possible moment.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2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944640" y="5384726"/>
            <a:ext cx="2448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944640" y="4997324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944640" y="4609925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944640" y="4218204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944640" y="3830802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44640" y="3443402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944640" y="3057442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44640" y="2670040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944640" y="2278319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944640" y="1890919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944640" y="1503518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84" name="Freeform 12"/>
          <p:cNvSpPr>
            <a:spLocks noChangeArrowheads="1"/>
          </p:cNvSpPr>
          <p:nvPr/>
        </p:nvSpPr>
        <p:spPr bwMode="auto">
          <a:xfrm>
            <a:off x="7192801" y="4198041"/>
            <a:ext cx="761760" cy="1185244"/>
          </a:xfrm>
          <a:custGeom>
            <a:avLst/>
            <a:gdLst>
              <a:gd name="T0" fmla="*/ 0 w 2334"/>
              <a:gd name="T1" fmla="*/ 0 h 3631"/>
              <a:gd name="T2" fmla="*/ 0 w 2334"/>
              <a:gd name="T3" fmla="*/ 3630 h 3631"/>
              <a:gd name="T4" fmla="*/ 2333 w 2334"/>
              <a:gd name="T5" fmla="*/ 3630 h 3631"/>
              <a:gd name="T6" fmla="*/ 2333 w 2334"/>
              <a:gd name="T7" fmla="*/ 0 h 3631"/>
              <a:gd name="T8" fmla="*/ 0 w 2334"/>
              <a:gd name="T9" fmla="*/ 0 h 3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631">
                <a:moveTo>
                  <a:pt x="0" y="0"/>
                </a:moveTo>
                <a:lnTo>
                  <a:pt x="0" y="3630"/>
                </a:lnTo>
                <a:lnTo>
                  <a:pt x="2333" y="3630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5" name="Freeform 13"/>
          <p:cNvSpPr>
            <a:spLocks noChangeArrowheads="1"/>
          </p:cNvSpPr>
          <p:nvPr/>
        </p:nvSpPr>
        <p:spPr bwMode="auto">
          <a:xfrm>
            <a:off x="6179041" y="4198041"/>
            <a:ext cx="761760" cy="1185244"/>
          </a:xfrm>
          <a:custGeom>
            <a:avLst/>
            <a:gdLst>
              <a:gd name="T0" fmla="*/ 0 w 2334"/>
              <a:gd name="T1" fmla="*/ 0 h 3631"/>
              <a:gd name="T2" fmla="*/ 0 w 2334"/>
              <a:gd name="T3" fmla="*/ 3630 h 3631"/>
              <a:gd name="T4" fmla="*/ 2333 w 2334"/>
              <a:gd name="T5" fmla="*/ 3630 h 3631"/>
              <a:gd name="T6" fmla="*/ 2333 w 2334"/>
              <a:gd name="T7" fmla="*/ 0 h 3631"/>
              <a:gd name="T8" fmla="*/ 0 w 2334"/>
              <a:gd name="T9" fmla="*/ 0 h 3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631">
                <a:moveTo>
                  <a:pt x="0" y="0"/>
                </a:moveTo>
                <a:lnTo>
                  <a:pt x="0" y="3630"/>
                </a:lnTo>
                <a:lnTo>
                  <a:pt x="2333" y="3630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6" name="Freeform 14"/>
          <p:cNvSpPr>
            <a:spLocks noChangeArrowheads="1"/>
          </p:cNvSpPr>
          <p:nvPr/>
        </p:nvSpPr>
        <p:spPr bwMode="auto">
          <a:xfrm>
            <a:off x="5163840" y="3980578"/>
            <a:ext cx="757440" cy="1404148"/>
          </a:xfrm>
          <a:custGeom>
            <a:avLst/>
            <a:gdLst>
              <a:gd name="T0" fmla="*/ 0 w 2320"/>
              <a:gd name="T1" fmla="*/ 0 h 4298"/>
              <a:gd name="T2" fmla="*/ 0 w 2320"/>
              <a:gd name="T3" fmla="*/ 4297 h 4298"/>
              <a:gd name="T4" fmla="*/ 2319 w 2320"/>
              <a:gd name="T5" fmla="*/ 4297 h 4298"/>
              <a:gd name="T6" fmla="*/ 2319 w 2320"/>
              <a:gd name="T7" fmla="*/ 0 h 4298"/>
              <a:gd name="T8" fmla="*/ 0 w 2320"/>
              <a:gd name="T9" fmla="*/ 0 h 4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4298">
                <a:moveTo>
                  <a:pt x="0" y="0"/>
                </a:moveTo>
                <a:lnTo>
                  <a:pt x="0" y="4297"/>
                </a:lnTo>
                <a:lnTo>
                  <a:pt x="2319" y="4297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7" name="Freeform 15"/>
          <p:cNvSpPr>
            <a:spLocks noChangeArrowheads="1"/>
          </p:cNvSpPr>
          <p:nvPr/>
        </p:nvSpPr>
        <p:spPr bwMode="auto">
          <a:xfrm>
            <a:off x="4145761" y="4091471"/>
            <a:ext cx="761760" cy="1291815"/>
          </a:xfrm>
          <a:custGeom>
            <a:avLst/>
            <a:gdLst>
              <a:gd name="T0" fmla="*/ 0 w 2334"/>
              <a:gd name="T1" fmla="*/ 0 h 3957"/>
              <a:gd name="T2" fmla="*/ 0 w 2334"/>
              <a:gd name="T3" fmla="*/ 3956 h 3957"/>
              <a:gd name="T4" fmla="*/ 2333 w 2334"/>
              <a:gd name="T5" fmla="*/ 3956 h 3957"/>
              <a:gd name="T6" fmla="*/ 2333 w 2334"/>
              <a:gd name="T7" fmla="*/ 0 h 3957"/>
              <a:gd name="T8" fmla="*/ 0 w 2334"/>
              <a:gd name="T9" fmla="*/ 0 h 3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957">
                <a:moveTo>
                  <a:pt x="0" y="0"/>
                </a:moveTo>
                <a:lnTo>
                  <a:pt x="0" y="3956"/>
                </a:lnTo>
                <a:lnTo>
                  <a:pt x="2333" y="3956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8" name="Freeform 16"/>
          <p:cNvSpPr>
            <a:spLocks noChangeArrowheads="1"/>
          </p:cNvSpPr>
          <p:nvPr/>
        </p:nvSpPr>
        <p:spPr bwMode="auto">
          <a:xfrm>
            <a:off x="3130560" y="4735217"/>
            <a:ext cx="757440" cy="649509"/>
          </a:xfrm>
          <a:custGeom>
            <a:avLst/>
            <a:gdLst>
              <a:gd name="T0" fmla="*/ 0 w 2320"/>
              <a:gd name="T1" fmla="*/ 0 h 1987"/>
              <a:gd name="T2" fmla="*/ 0 w 2320"/>
              <a:gd name="T3" fmla="*/ 1986 h 1987"/>
              <a:gd name="T4" fmla="*/ 2319 w 2320"/>
              <a:gd name="T5" fmla="*/ 1986 h 1987"/>
              <a:gd name="T6" fmla="*/ 2319 w 2320"/>
              <a:gd name="T7" fmla="*/ 0 h 1987"/>
              <a:gd name="T8" fmla="*/ 0 w 2320"/>
              <a:gd name="T9" fmla="*/ 0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987">
                <a:moveTo>
                  <a:pt x="0" y="0"/>
                </a:moveTo>
                <a:lnTo>
                  <a:pt x="0" y="1986"/>
                </a:lnTo>
                <a:lnTo>
                  <a:pt x="2319" y="1986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9" name="Freeform 17"/>
          <p:cNvSpPr>
            <a:spLocks noChangeArrowheads="1"/>
          </p:cNvSpPr>
          <p:nvPr/>
        </p:nvSpPr>
        <p:spPr bwMode="auto">
          <a:xfrm>
            <a:off x="2112481" y="4628646"/>
            <a:ext cx="763200" cy="756080"/>
          </a:xfrm>
          <a:custGeom>
            <a:avLst/>
            <a:gdLst>
              <a:gd name="T0" fmla="*/ 0 w 2335"/>
              <a:gd name="T1" fmla="*/ 0 h 2313"/>
              <a:gd name="T2" fmla="*/ 0 w 2335"/>
              <a:gd name="T3" fmla="*/ 2312 h 2313"/>
              <a:gd name="T4" fmla="*/ 2334 w 2335"/>
              <a:gd name="T5" fmla="*/ 2312 h 2313"/>
              <a:gd name="T6" fmla="*/ 2334 w 2335"/>
              <a:gd name="T7" fmla="*/ 0 h 2313"/>
              <a:gd name="T8" fmla="*/ 0 w 2335"/>
              <a:gd name="T9" fmla="*/ 0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2313">
                <a:moveTo>
                  <a:pt x="0" y="0"/>
                </a:moveTo>
                <a:lnTo>
                  <a:pt x="0" y="2312"/>
                </a:lnTo>
                <a:lnTo>
                  <a:pt x="2334" y="2312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0" name="Freeform 18"/>
          <p:cNvSpPr>
            <a:spLocks noChangeArrowheads="1"/>
          </p:cNvSpPr>
          <p:nvPr/>
        </p:nvSpPr>
        <p:spPr bwMode="auto">
          <a:xfrm>
            <a:off x="1097280" y="4628646"/>
            <a:ext cx="761760" cy="756080"/>
          </a:xfrm>
          <a:custGeom>
            <a:avLst/>
            <a:gdLst>
              <a:gd name="T0" fmla="*/ 0 w 2334"/>
              <a:gd name="T1" fmla="*/ 0 h 2313"/>
              <a:gd name="T2" fmla="*/ 0 w 2334"/>
              <a:gd name="T3" fmla="*/ 2312 h 2313"/>
              <a:gd name="T4" fmla="*/ 2333 w 2334"/>
              <a:gd name="T5" fmla="*/ 2312 h 2313"/>
              <a:gd name="T6" fmla="*/ 2333 w 2334"/>
              <a:gd name="T7" fmla="*/ 0 h 2313"/>
              <a:gd name="T8" fmla="*/ 0 w 2334"/>
              <a:gd name="T9" fmla="*/ 0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2313">
                <a:moveTo>
                  <a:pt x="0" y="0"/>
                </a:moveTo>
                <a:lnTo>
                  <a:pt x="0" y="2312"/>
                </a:lnTo>
                <a:lnTo>
                  <a:pt x="2333" y="231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1" name="Freeform 19"/>
          <p:cNvSpPr>
            <a:spLocks noChangeArrowheads="1"/>
          </p:cNvSpPr>
          <p:nvPr/>
        </p:nvSpPr>
        <p:spPr bwMode="auto">
          <a:xfrm>
            <a:off x="7192801" y="3067522"/>
            <a:ext cx="761760" cy="1131959"/>
          </a:xfrm>
          <a:custGeom>
            <a:avLst/>
            <a:gdLst>
              <a:gd name="T0" fmla="*/ 0 w 2334"/>
              <a:gd name="T1" fmla="*/ 0 h 3466"/>
              <a:gd name="T2" fmla="*/ 0 w 2334"/>
              <a:gd name="T3" fmla="*/ 3465 h 3466"/>
              <a:gd name="T4" fmla="*/ 2333 w 2334"/>
              <a:gd name="T5" fmla="*/ 3465 h 3466"/>
              <a:gd name="T6" fmla="*/ 2333 w 2334"/>
              <a:gd name="T7" fmla="*/ 0 h 3466"/>
              <a:gd name="T8" fmla="*/ 0 w 2334"/>
              <a:gd name="T9" fmla="*/ 0 h 3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466">
                <a:moveTo>
                  <a:pt x="0" y="0"/>
                </a:moveTo>
                <a:lnTo>
                  <a:pt x="0" y="3465"/>
                </a:lnTo>
                <a:lnTo>
                  <a:pt x="2333" y="346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2" name="Freeform 20"/>
          <p:cNvSpPr>
            <a:spLocks noChangeArrowheads="1"/>
          </p:cNvSpPr>
          <p:nvPr/>
        </p:nvSpPr>
        <p:spPr bwMode="auto">
          <a:xfrm>
            <a:off x="6179041" y="2795335"/>
            <a:ext cx="761760" cy="1402707"/>
          </a:xfrm>
          <a:custGeom>
            <a:avLst/>
            <a:gdLst>
              <a:gd name="T0" fmla="*/ 0 w 2334"/>
              <a:gd name="T1" fmla="*/ 0 h 4297"/>
              <a:gd name="T2" fmla="*/ 0 w 2334"/>
              <a:gd name="T3" fmla="*/ 4296 h 4297"/>
              <a:gd name="T4" fmla="*/ 2333 w 2334"/>
              <a:gd name="T5" fmla="*/ 4296 h 4297"/>
              <a:gd name="T6" fmla="*/ 2333 w 2334"/>
              <a:gd name="T7" fmla="*/ 0 h 4297"/>
              <a:gd name="T8" fmla="*/ 0 w 2334"/>
              <a:gd name="T9" fmla="*/ 0 h 4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4297">
                <a:moveTo>
                  <a:pt x="0" y="0"/>
                </a:moveTo>
                <a:lnTo>
                  <a:pt x="0" y="4296"/>
                </a:lnTo>
                <a:lnTo>
                  <a:pt x="2333" y="4296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3" name="Freeform 21"/>
          <p:cNvSpPr>
            <a:spLocks noChangeArrowheads="1"/>
          </p:cNvSpPr>
          <p:nvPr/>
        </p:nvSpPr>
        <p:spPr bwMode="auto">
          <a:xfrm>
            <a:off x="5163840" y="2852940"/>
            <a:ext cx="757440" cy="1127638"/>
          </a:xfrm>
          <a:custGeom>
            <a:avLst/>
            <a:gdLst>
              <a:gd name="T0" fmla="*/ 0 w 2320"/>
              <a:gd name="T1" fmla="*/ 0 h 3453"/>
              <a:gd name="T2" fmla="*/ 0 w 2320"/>
              <a:gd name="T3" fmla="*/ 3452 h 3453"/>
              <a:gd name="T4" fmla="*/ 2319 w 2320"/>
              <a:gd name="T5" fmla="*/ 3452 h 3453"/>
              <a:gd name="T6" fmla="*/ 2319 w 2320"/>
              <a:gd name="T7" fmla="*/ 0 h 3453"/>
              <a:gd name="T8" fmla="*/ 0 w 2320"/>
              <a:gd name="T9" fmla="*/ 0 h 3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3453">
                <a:moveTo>
                  <a:pt x="0" y="0"/>
                </a:moveTo>
                <a:lnTo>
                  <a:pt x="0" y="3452"/>
                </a:lnTo>
                <a:lnTo>
                  <a:pt x="2319" y="3452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4" name="Freeform 22"/>
          <p:cNvSpPr>
            <a:spLocks noChangeArrowheads="1"/>
          </p:cNvSpPr>
          <p:nvPr/>
        </p:nvSpPr>
        <p:spPr bwMode="auto">
          <a:xfrm>
            <a:off x="4145761" y="2907666"/>
            <a:ext cx="761760" cy="1185244"/>
          </a:xfrm>
          <a:custGeom>
            <a:avLst/>
            <a:gdLst>
              <a:gd name="T0" fmla="*/ 0 w 2334"/>
              <a:gd name="T1" fmla="*/ 0 h 3630"/>
              <a:gd name="T2" fmla="*/ 0 w 2334"/>
              <a:gd name="T3" fmla="*/ 3629 h 3630"/>
              <a:gd name="T4" fmla="*/ 2333 w 2334"/>
              <a:gd name="T5" fmla="*/ 3629 h 3630"/>
              <a:gd name="T6" fmla="*/ 2333 w 2334"/>
              <a:gd name="T7" fmla="*/ 0 h 3630"/>
              <a:gd name="T8" fmla="*/ 0 w 2334"/>
              <a:gd name="T9" fmla="*/ 0 h 3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630">
                <a:moveTo>
                  <a:pt x="0" y="0"/>
                </a:moveTo>
                <a:lnTo>
                  <a:pt x="0" y="3629"/>
                </a:lnTo>
                <a:lnTo>
                  <a:pt x="2333" y="3629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5" name="Freeform 23"/>
          <p:cNvSpPr>
            <a:spLocks noChangeArrowheads="1"/>
          </p:cNvSpPr>
          <p:nvPr/>
        </p:nvSpPr>
        <p:spPr bwMode="auto">
          <a:xfrm>
            <a:off x="3130560" y="3338271"/>
            <a:ext cx="757440" cy="1398387"/>
          </a:xfrm>
          <a:custGeom>
            <a:avLst/>
            <a:gdLst>
              <a:gd name="T0" fmla="*/ 0 w 2320"/>
              <a:gd name="T1" fmla="*/ 0 h 4281"/>
              <a:gd name="T2" fmla="*/ 0 w 2320"/>
              <a:gd name="T3" fmla="*/ 4280 h 4281"/>
              <a:gd name="T4" fmla="*/ 2319 w 2320"/>
              <a:gd name="T5" fmla="*/ 4280 h 4281"/>
              <a:gd name="T6" fmla="*/ 2319 w 2320"/>
              <a:gd name="T7" fmla="*/ 0 h 4281"/>
              <a:gd name="T8" fmla="*/ 0 w 2320"/>
              <a:gd name="T9" fmla="*/ 0 h 4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4281">
                <a:moveTo>
                  <a:pt x="0" y="0"/>
                </a:moveTo>
                <a:lnTo>
                  <a:pt x="0" y="4280"/>
                </a:lnTo>
                <a:lnTo>
                  <a:pt x="2319" y="4280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6" name="Freeform 24"/>
          <p:cNvSpPr>
            <a:spLocks noChangeArrowheads="1"/>
          </p:cNvSpPr>
          <p:nvPr/>
        </p:nvSpPr>
        <p:spPr bwMode="auto">
          <a:xfrm>
            <a:off x="2112481" y="3338271"/>
            <a:ext cx="763200" cy="1291816"/>
          </a:xfrm>
          <a:custGeom>
            <a:avLst/>
            <a:gdLst>
              <a:gd name="T0" fmla="*/ 0 w 2335"/>
              <a:gd name="T1" fmla="*/ 0 h 3955"/>
              <a:gd name="T2" fmla="*/ 0 w 2335"/>
              <a:gd name="T3" fmla="*/ 3954 h 3955"/>
              <a:gd name="T4" fmla="*/ 2334 w 2335"/>
              <a:gd name="T5" fmla="*/ 3954 h 3955"/>
              <a:gd name="T6" fmla="*/ 2334 w 2335"/>
              <a:gd name="T7" fmla="*/ 0 h 3955"/>
              <a:gd name="T8" fmla="*/ 0 w 2335"/>
              <a:gd name="T9" fmla="*/ 0 h 3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3955">
                <a:moveTo>
                  <a:pt x="0" y="0"/>
                </a:moveTo>
                <a:lnTo>
                  <a:pt x="0" y="3954"/>
                </a:lnTo>
                <a:lnTo>
                  <a:pt x="2334" y="3954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7" name="Freeform 25"/>
          <p:cNvSpPr>
            <a:spLocks noChangeArrowheads="1"/>
          </p:cNvSpPr>
          <p:nvPr/>
        </p:nvSpPr>
        <p:spPr bwMode="auto">
          <a:xfrm>
            <a:off x="7192801" y="2151587"/>
            <a:ext cx="761760" cy="914496"/>
          </a:xfrm>
          <a:custGeom>
            <a:avLst/>
            <a:gdLst>
              <a:gd name="T0" fmla="*/ 0 w 2334"/>
              <a:gd name="T1" fmla="*/ 0 h 2802"/>
              <a:gd name="T2" fmla="*/ 0 w 2334"/>
              <a:gd name="T3" fmla="*/ 2801 h 2802"/>
              <a:gd name="T4" fmla="*/ 2333 w 2334"/>
              <a:gd name="T5" fmla="*/ 2801 h 2802"/>
              <a:gd name="T6" fmla="*/ 2333 w 2334"/>
              <a:gd name="T7" fmla="*/ 0 h 2802"/>
              <a:gd name="T8" fmla="*/ 0 w 2334"/>
              <a:gd name="T9" fmla="*/ 0 h 2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2802">
                <a:moveTo>
                  <a:pt x="0" y="0"/>
                </a:moveTo>
                <a:lnTo>
                  <a:pt x="0" y="2801"/>
                </a:lnTo>
                <a:lnTo>
                  <a:pt x="2333" y="2801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8" name="Freeform 26"/>
          <p:cNvSpPr>
            <a:spLocks noChangeArrowheads="1"/>
          </p:cNvSpPr>
          <p:nvPr/>
        </p:nvSpPr>
        <p:spPr bwMode="auto">
          <a:xfrm>
            <a:off x="6179041" y="2098301"/>
            <a:ext cx="761760" cy="697033"/>
          </a:xfrm>
          <a:custGeom>
            <a:avLst/>
            <a:gdLst>
              <a:gd name="T0" fmla="*/ 0 w 2334"/>
              <a:gd name="T1" fmla="*/ 0 h 2133"/>
              <a:gd name="T2" fmla="*/ 0 w 2334"/>
              <a:gd name="T3" fmla="*/ 2132 h 2133"/>
              <a:gd name="T4" fmla="*/ 2333 w 2334"/>
              <a:gd name="T5" fmla="*/ 2132 h 2133"/>
              <a:gd name="T6" fmla="*/ 2333 w 2334"/>
              <a:gd name="T7" fmla="*/ 0 h 2133"/>
              <a:gd name="T8" fmla="*/ 0 w 2334"/>
              <a:gd name="T9" fmla="*/ 0 h 2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2133">
                <a:moveTo>
                  <a:pt x="0" y="0"/>
                </a:moveTo>
                <a:lnTo>
                  <a:pt x="0" y="2132"/>
                </a:lnTo>
                <a:lnTo>
                  <a:pt x="2333" y="213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9" name="Freeform 27"/>
          <p:cNvSpPr>
            <a:spLocks noChangeArrowheads="1"/>
          </p:cNvSpPr>
          <p:nvPr/>
        </p:nvSpPr>
        <p:spPr bwMode="auto">
          <a:xfrm>
            <a:off x="5163840" y="2151586"/>
            <a:ext cx="757440" cy="701354"/>
          </a:xfrm>
          <a:custGeom>
            <a:avLst/>
            <a:gdLst>
              <a:gd name="T0" fmla="*/ 0 w 2320"/>
              <a:gd name="T1" fmla="*/ 0 h 2148"/>
              <a:gd name="T2" fmla="*/ 0 w 2320"/>
              <a:gd name="T3" fmla="*/ 2147 h 2148"/>
              <a:gd name="T4" fmla="*/ 2319 w 2320"/>
              <a:gd name="T5" fmla="*/ 2147 h 2148"/>
              <a:gd name="T6" fmla="*/ 2319 w 2320"/>
              <a:gd name="T7" fmla="*/ 0 h 2148"/>
              <a:gd name="T8" fmla="*/ 0 w 2320"/>
              <a:gd name="T9" fmla="*/ 0 h 2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2148">
                <a:moveTo>
                  <a:pt x="0" y="0"/>
                </a:moveTo>
                <a:lnTo>
                  <a:pt x="0" y="2147"/>
                </a:lnTo>
                <a:lnTo>
                  <a:pt x="2319" y="2147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0" name="Freeform 28"/>
          <p:cNvSpPr>
            <a:spLocks noChangeArrowheads="1"/>
          </p:cNvSpPr>
          <p:nvPr/>
        </p:nvSpPr>
        <p:spPr bwMode="auto">
          <a:xfrm>
            <a:off x="4145761" y="2040695"/>
            <a:ext cx="761760" cy="865530"/>
          </a:xfrm>
          <a:custGeom>
            <a:avLst/>
            <a:gdLst>
              <a:gd name="T0" fmla="*/ 0 w 2334"/>
              <a:gd name="T1" fmla="*/ 0 h 2652"/>
              <a:gd name="T2" fmla="*/ 0 w 2334"/>
              <a:gd name="T3" fmla="*/ 2651 h 2652"/>
              <a:gd name="T4" fmla="*/ 2333 w 2334"/>
              <a:gd name="T5" fmla="*/ 2651 h 2652"/>
              <a:gd name="T6" fmla="*/ 2333 w 2334"/>
              <a:gd name="T7" fmla="*/ 0 h 2652"/>
              <a:gd name="T8" fmla="*/ 0 w 2334"/>
              <a:gd name="T9" fmla="*/ 0 h 2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2652">
                <a:moveTo>
                  <a:pt x="0" y="0"/>
                </a:moveTo>
                <a:lnTo>
                  <a:pt x="0" y="2651"/>
                </a:lnTo>
                <a:lnTo>
                  <a:pt x="2333" y="2651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1" name="Freeform 29"/>
          <p:cNvSpPr>
            <a:spLocks noChangeArrowheads="1"/>
          </p:cNvSpPr>
          <p:nvPr/>
        </p:nvSpPr>
        <p:spPr bwMode="auto">
          <a:xfrm>
            <a:off x="3130560" y="2151586"/>
            <a:ext cx="757440" cy="1185245"/>
          </a:xfrm>
          <a:custGeom>
            <a:avLst/>
            <a:gdLst>
              <a:gd name="T0" fmla="*/ 0 w 2320"/>
              <a:gd name="T1" fmla="*/ 0 h 3630"/>
              <a:gd name="T2" fmla="*/ 0 w 2320"/>
              <a:gd name="T3" fmla="*/ 3629 h 3630"/>
              <a:gd name="T4" fmla="*/ 2319 w 2320"/>
              <a:gd name="T5" fmla="*/ 3629 h 3630"/>
              <a:gd name="T6" fmla="*/ 2319 w 2320"/>
              <a:gd name="T7" fmla="*/ 0 h 3630"/>
              <a:gd name="T8" fmla="*/ 0 w 2320"/>
              <a:gd name="T9" fmla="*/ 0 h 3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3630">
                <a:moveTo>
                  <a:pt x="0" y="0"/>
                </a:moveTo>
                <a:lnTo>
                  <a:pt x="0" y="3629"/>
                </a:lnTo>
                <a:lnTo>
                  <a:pt x="2319" y="3629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2" name="Freeform 30"/>
          <p:cNvSpPr>
            <a:spLocks noChangeArrowheads="1"/>
          </p:cNvSpPr>
          <p:nvPr/>
        </p:nvSpPr>
        <p:spPr bwMode="auto">
          <a:xfrm>
            <a:off x="2112481" y="2418015"/>
            <a:ext cx="763200" cy="918816"/>
          </a:xfrm>
          <a:custGeom>
            <a:avLst/>
            <a:gdLst>
              <a:gd name="T0" fmla="*/ 0 w 2335"/>
              <a:gd name="T1" fmla="*/ 0 h 2815"/>
              <a:gd name="T2" fmla="*/ 0 w 2335"/>
              <a:gd name="T3" fmla="*/ 2814 h 2815"/>
              <a:gd name="T4" fmla="*/ 2334 w 2335"/>
              <a:gd name="T5" fmla="*/ 2814 h 2815"/>
              <a:gd name="T6" fmla="*/ 2334 w 2335"/>
              <a:gd name="T7" fmla="*/ 0 h 2815"/>
              <a:gd name="T8" fmla="*/ 0 w 2335"/>
              <a:gd name="T9" fmla="*/ 0 h 2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2815">
                <a:moveTo>
                  <a:pt x="0" y="0"/>
                </a:moveTo>
                <a:lnTo>
                  <a:pt x="0" y="2814"/>
                </a:lnTo>
                <a:lnTo>
                  <a:pt x="2334" y="2814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3" name="Freeform 31"/>
          <p:cNvSpPr>
            <a:spLocks noChangeArrowheads="1"/>
          </p:cNvSpPr>
          <p:nvPr/>
        </p:nvSpPr>
        <p:spPr bwMode="auto">
          <a:xfrm>
            <a:off x="1097280" y="1503518"/>
            <a:ext cx="761760" cy="3125128"/>
          </a:xfrm>
          <a:custGeom>
            <a:avLst/>
            <a:gdLst>
              <a:gd name="T0" fmla="*/ 0 w 2334"/>
              <a:gd name="T1" fmla="*/ 0 h 9571"/>
              <a:gd name="T2" fmla="*/ 0 w 2334"/>
              <a:gd name="T3" fmla="*/ 9570 h 9571"/>
              <a:gd name="T4" fmla="*/ 2333 w 2334"/>
              <a:gd name="T5" fmla="*/ 9570 h 9571"/>
              <a:gd name="T6" fmla="*/ 2333 w 2334"/>
              <a:gd name="T7" fmla="*/ 0 h 9571"/>
              <a:gd name="T8" fmla="*/ 0 w 2334"/>
              <a:gd name="T9" fmla="*/ 0 h 9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9571">
                <a:moveTo>
                  <a:pt x="0" y="0"/>
                </a:moveTo>
                <a:lnTo>
                  <a:pt x="0" y="9570"/>
                </a:lnTo>
                <a:lnTo>
                  <a:pt x="2333" y="9570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4" name="Freeform 32"/>
          <p:cNvSpPr>
            <a:spLocks noChangeArrowheads="1"/>
          </p:cNvSpPr>
          <p:nvPr/>
        </p:nvSpPr>
        <p:spPr bwMode="auto">
          <a:xfrm>
            <a:off x="7192801" y="1503518"/>
            <a:ext cx="761760" cy="648068"/>
          </a:xfrm>
          <a:custGeom>
            <a:avLst/>
            <a:gdLst>
              <a:gd name="T0" fmla="*/ 0 w 2334"/>
              <a:gd name="T1" fmla="*/ 0 h 1985"/>
              <a:gd name="T2" fmla="*/ 0 w 2334"/>
              <a:gd name="T3" fmla="*/ 1984 h 1985"/>
              <a:gd name="T4" fmla="*/ 2333 w 2334"/>
              <a:gd name="T5" fmla="*/ 1984 h 1985"/>
              <a:gd name="T6" fmla="*/ 2333 w 2334"/>
              <a:gd name="T7" fmla="*/ 0 h 1985"/>
              <a:gd name="T8" fmla="*/ 0 w 2334"/>
              <a:gd name="T9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985">
                <a:moveTo>
                  <a:pt x="0" y="0"/>
                </a:moveTo>
                <a:lnTo>
                  <a:pt x="0" y="1984"/>
                </a:lnTo>
                <a:lnTo>
                  <a:pt x="2333" y="1984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5" name="Freeform 33"/>
          <p:cNvSpPr>
            <a:spLocks noChangeArrowheads="1"/>
          </p:cNvSpPr>
          <p:nvPr/>
        </p:nvSpPr>
        <p:spPr bwMode="auto">
          <a:xfrm>
            <a:off x="6179041" y="1503518"/>
            <a:ext cx="761760" cy="594783"/>
          </a:xfrm>
          <a:custGeom>
            <a:avLst/>
            <a:gdLst>
              <a:gd name="T0" fmla="*/ 0 w 2334"/>
              <a:gd name="T1" fmla="*/ 0 h 1823"/>
              <a:gd name="T2" fmla="*/ 0 w 2334"/>
              <a:gd name="T3" fmla="*/ 1822 h 1823"/>
              <a:gd name="T4" fmla="*/ 2333 w 2334"/>
              <a:gd name="T5" fmla="*/ 1822 h 1823"/>
              <a:gd name="T6" fmla="*/ 2333 w 2334"/>
              <a:gd name="T7" fmla="*/ 0 h 1823"/>
              <a:gd name="T8" fmla="*/ 0 w 2334"/>
              <a:gd name="T9" fmla="*/ 0 h 1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823">
                <a:moveTo>
                  <a:pt x="0" y="0"/>
                </a:moveTo>
                <a:lnTo>
                  <a:pt x="0" y="1822"/>
                </a:lnTo>
                <a:lnTo>
                  <a:pt x="2333" y="182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6" name="Freeform 34"/>
          <p:cNvSpPr>
            <a:spLocks noChangeArrowheads="1"/>
          </p:cNvSpPr>
          <p:nvPr/>
        </p:nvSpPr>
        <p:spPr bwMode="auto">
          <a:xfrm>
            <a:off x="5163840" y="1503518"/>
            <a:ext cx="757440" cy="648068"/>
          </a:xfrm>
          <a:custGeom>
            <a:avLst/>
            <a:gdLst>
              <a:gd name="T0" fmla="*/ 0 w 2320"/>
              <a:gd name="T1" fmla="*/ 0 h 1985"/>
              <a:gd name="T2" fmla="*/ 0 w 2320"/>
              <a:gd name="T3" fmla="*/ 1984 h 1985"/>
              <a:gd name="T4" fmla="*/ 2319 w 2320"/>
              <a:gd name="T5" fmla="*/ 1984 h 1985"/>
              <a:gd name="T6" fmla="*/ 2319 w 2320"/>
              <a:gd name="T7" fmla="*/ 0 h 1985"/>
              <a:gd name="T8" fmla="*/ 0 w 2320"/>
              <a:gd name="T9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985">
                <a:moveTo>
                  <a:pt x="0" y="0"/>
                </a:moveTo>
                <a:lnTo>
                  <a:pt x="0" y="1984"/>
                </a:lnTo>
                <a:lnTo>
                  <a:pt x="2319" y="1984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7" name="Freeform 35"/>
          <p:cNvSpPr>
            <a:spLocks noChangeArrowheads="1"/>
          </p:cNvSpPr>
          <p:nvPr/>
        </p:nvSpPr>
        <p:spPr bwMode="auto">
          <a:xfrm>
            <a:off x="4145761" y="1503518"/>
            <a:ext cx="761760" cy="537177"/>
          </a:xfrm>
          <a:custGeom>
            <a:avLst/>
            <a:gdLst>
              <a:gd name="T0" fmla="*/ 0 w 2334"/>
              <a:gd name="T1" fmla="*/ 0 h 1646"/>
              <a:gd name="T2" fmla="*/ 0 w 2334"/>
              <a:gd name="T3" fmla="*/ 1645 h 1646"/>
              <a:gd name="T4" fmla="*/ 2333 w 2334"/>
              <a:gd name="T5" fmla="*/ 1645 h 1646"/>
              <a:gd name="T6" fmla="*/ 2333 w 2334"/>
              <a:gd name="T7" fmla="*/ 0 h 1646"/>
              <a:gd name="T8" fmla="*/ 0 w 2334"/>
              <a:gd name="T9" fmla="*/ 0 h 1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646">
                <a:moveTo>
                  <a:pt x="0" y="0"/>
                </a:moveTo>
                <a:lnTo>
                  <a:pt x="0" y="1645"/>
                </a:lnTo>
                <a:lnTo>
                  <a:pt x="2333" y="164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8" name="Freeform 36"/>
          <p:cNvSpPr>
            <a:spLocks noChangeArrowheads="1"/>
          </p:cNvSpPr>
          <p:nvPr/>
        </p:nvSpPr>
        <p:spPr bwMode="auto">
          <a:xfrm>
            <a:off x="3130560" y="1503518"/>
            <a:ext cx="757440" cy="648068"/>
          </a:xfrm>
          <a:custGeom>
            <a:avLst/>
            <a:gdLst>
              <a:gd name="T0" fmla="*/ 0 w 2320"/>
              <a:gd name="T1" fmla="*/ 0 h 1985"/>
              <a:gd name="T2" fmla="*/ 0 w 2320"/>
              <a:gd name="T3" fmla="*/ 1984 h 1985"/>
              <a:gd name="T4" fmla="*/ 2319 w 2320"/>
              <a:gd name="T5" fmla="*/ 1984 h 1985"/>
              <a:gd name="T6" fmla="*/ 2319 w 2320"/>
              <a:gd name="T7" fmla="*/ 0 h 1985"/>
              <a:gd name="T8" fmla="*/ 0 w 2320"/>
              <a:gd name="T9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985">
                <a:moveTo>
                  <a:pt x="0" y="0"/>
                </a:moveTo>
                <a:lnTo>
                  <a:pt x="0" y="1984"/>
                </a:lnTo>
                <a:lnTo>
                  <a:pt x="2319" y="1984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9" name="Freeform 37"/>
          <p:cNvSpPr>
            <a:spLocks noChangeArrowheads="1"/>
          </p:cNvSpPr>
          <p:nvPr/>
        </p:nvSpPr>
        <p:spPr bwMode="auto">
          <a:xfrm>
            <a:off x="2112481" y="1503519"/>
            <a:ext cx="763200" cy="914496"/>
          </a:xfrm>
          <a:custGeom>
            <a:avLst/>
            <a:gdLst>
              <a:gd name="T0" fmla="*/ 0 w 2335"/>
              <a:gd name="T1" fmla="*/ 0 h 2799"/>
              <a:gd name="T2" fmla="*/ 0 w 2335"/>
              <a:gd name="T3" fmla="*/ 2798 h 2799"/>
              <a:gd name="T4" fmla="*/ 2334 w 2335"/>
              <a:gd name="T5" fmla="*/ 2798 h 2799"/>
              <a:gd name="T6" fmla="*/ 2334 w 2335"/>
              <a:gd name="T7" fmla="*/ 0 h 2799"/>
              <a:gd name="T8" fmla="*/ 0 w 2335"/>
              <a:gd name="T9" fmla="*/ 0 h 2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2799">
                <a:moveTo>
                  <a:pt x="0" y="0"/>
                </a:moveTo>
                <a:lnTo>
                  <a:pt x="0" y="2798"/>
                </a:lnTo>
                <a:lnTo>
                  <a:pt x="2334" y="2798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944640" y="5376085"/>
            <a:ext cx="2448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969121" y="5376085"/>
            <a:ext cx="711504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1131840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51360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2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3163681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3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4200481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4</a:t>
            </a: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5212800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5</a:t>
            </a: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6216481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6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7241761" y="547113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7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313920" y="5727482"/>
            <a:ext cx="8625600" cy="39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2200"/>
              <a:t>Number of Potential Donors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331200" y="1388306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100%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331200" y="2140065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80%</a:t>
            </a: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331200" y="2923507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60%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331200" y="3708390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40%</a:t>
            </a: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331200" y="4480311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20%</a:t>
            </a: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20880" y="249146"/>
            <a:ext cx="8625600" cy="59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3600" dirty="0"/>
              <a:t>When they volunteer</a:t>
            </a:r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5967760" y="1578406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First </a:t>
            </a:r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5957280" y="3443402"/>
            <a:ext cx="3317760" cy="388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dirty="0"/>
              <a:t>Last </a:t>
            </a: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5957280" y="2461219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Other </a:t>
            </a:r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5957280" y="4650249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No </a:t>
            </a:r>
          </a:p>
        </p:txBody>
      </p:sp>
    </p:spTree>
    <p:extLst>
      <p:ext uri="{BB962C8B-B14F-4D97-AF65-F5344CB8AC3E}">
        <p14:creationId xmlns:p14="http://schemas.microsoft.com/office/powerpoint/2010/main" val="260366882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944640" y="5384726"/>
            <a:ext cx="2448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944640" y="4997324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944640" y="4609925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944640" y="4218204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944640" y="3830802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44640" y="3443402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944640" y="3057442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44640" y="2670040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944640" y="2278319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944640" y="1890919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944640" y="1503518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84" name="Freeform 12"/>
          <p:cNvSpPr>
            <a:spLocks noChangeArrowheads="1"/>
          </p:cNvSpPr>
          <p:nvPr/>
        </p:nvSpPr>
        <p:spPr bwMode="auto">
          <a:xfrm>
            <a:off x="7192801" y="4198041"/>
            <a:ext cx="761760" cy="1185244"/>
          </a:xfrm>
          <a:custGeom>
            <a:avLst/>
            <a:gdLst>
              <a:gd name="T0" fmla="*/ 0 w 2334"/>
              <a:gd name="T1" fmla="*/ 0 h 3631"/>
              <a:gd name="T2" fmla="*/ 0 w 2334"/>
              <a:gd name="T3" fmla="*/ 3630 h 3631"/>
              <a:gd name="T4" fmla="*/ 2333 w 2334"/>
              <a:gd name="T5" fmla="*/ 3630 h 3631"/>
              <a:gd name="T6" fmla="*/ 2333 w 2334"/>
              <a:gd name="T7" fmla="*/ 0 h 3631"/>
              <a:gd name="T8" fmla="*/ 0 w 2334"/>
              <a:gd name="T9" fmla="*/ 0 h 3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631">
                <a:moveTo>
                  <a:pt x="0" y="0"/>
                </a:moveTo>
                <a:lnTo>
                  <a:pt x="0" y="3630"/>
                </a:lnTo>
                <a:lnTo>
                  <a:pt x="2333" y="3630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5" name="Freeform 13"/>
          <p:cNvSpPr>
            <a:spLocks noChangeArrowheads="1"/>
          </p:cNvSpPr>
          <p:nvPr/>
        </p:nvSpPr>
        <p:spPr bwMode="auto">
          <a:xfrm>
            <a:off x="6179041" y="4198041"/>
            <a:ext cx="761760" cy="1185244"/>
          </a:xfrm>
          <a:custGeom>
            <a:avLst/>
            <a:gdLst>
              <a:gd name="T0" fmla="*/ 0 w 2334"/>
              <a:gd name="T1" fmla="*/ 0 h 3631"/>
              <a:gd name="T2" fmla="*/ 0 w 2334"/>
              <a:gd name="T3" fmla="*/ 3630 h 3631"/>
              <a:gd name="T4" fmla="*/ 2333 w 2334"/>
              <a:gd name="T5" fmla="*/ 3630 h 3631"/>
              <a:gd name="T6" fmla="*/ 2333 w 2334"/>
              <a:gd name="T7" fmla="*/ 0 h 3631"/>
              <a:gd name="T8" fmla="*/ 0 w 2334"/>
              <a:gd name="T9" fmla="*/ 0 h 3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631">
                <a:moveTo>
                  <a:pt x="0" y="0"/>
                </a:moveTo>
                <a:lnTo>
                  <a:pt x="0" y="3630"/>
                </a:lnTo>
                <a:lnTo>
                  <a:pt x="2333" y="3630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6" name="Freeform 14"/>
          <p:cNvSpPr>
            <a:spLocks noChangeArrowheads="1"/>
          </p:cNvSpPr>
          <p:nvPr/>
        </p:nvSpPr>
        <p:spPr bwMode="auto">
          <a:xfrm>
            <a:off x="5163840" y="3980578"/>
            <a:ext cx="757440" cy="1404148"/>
          </a:xfrm>
          <a:custGeom>
            <a:avLst/>
            <a:gdLst>
              <a:gd name="T0" fmla="*/ 0 w 2320"/>
              <a:gd name="T1" fmla="*/ 0 h 4298"/>
              <a:gd name="T2" fmla="*/ 0 w 2320"/>
              <a:gd name="T3" fmla="*/ 4297 h 4298"/>
              <a:gd name="T4" fmla="*/ 2319 w 2320"/>
              <a:gd name="T5" fmla="*/ 4297 h 4298"/>
              <a:gd name="T6" fmla="*/ 2319 w 2320"/>
              <a:gd name="T7" fmla="*/ 0 h 4298"/>
              <a:gd name="T8" fmla="*/ 0 w 2320"/>
              <a:gd name="T9" fmla="*/ 0 h 4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4298">
                <a:moveTo>
                  <a:pt x="0" y="0"/>
                </a:moveTo>
                <a:lnTo>
                  <a:pt x="0" y="4297"/>
                </a:lnTo>
                <a:lnTo>
                  <a:pt x="2319" y="4297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7" name="Freeform 15"/>
          <p:cNvSpPr>
            <a:spLocks noChangeArrowheads="1"/>
          </p:cNvSpPr>
          <p:nvPr/>
        </p:nvSpPr>
        <p:spPr bwMode="auto">
          <a:xfrm>
            <a:off x="4145761" y="4091471"/>
            <a:ext cx="761760" cy="1291815"/>
          </a:xfrm>
          <a:custGeom>
            <a:avLst/>
            <a:gdLst>
              <a:gd name="T0" fmla="*/ 0 w 2334"/>
              <a:gd name="T1" fmla="*/ 0 h 3957"/>
              <a:gd name="T2" fmla="*/ 0 w 2334"/>
              <a:gd name="T3" fmla="*/ 3956 h 3957"/>
              <a:gd name="T4" fmla="*/ 2333 w 2334"/>
              <a:gd name="T5" fmla="*/ 3956 h 3957"/>
              <a:gd name="T6" fmla="*/ 2333 w 2334"/>
              <a:gd name="T7" fmla="*/ 0 h 3957"/>
              <a:gd name="T8" fmla="*/ 0 w 2334"/>
              <a:gd name="T9" fmla="*/ 0 h 3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957">
                <a:moveTo>
                  <a:pt x="0" y="0"/>
                </a:moveTo>
                <a:lnTo>
                  <a:pt x="0" y="3956"/>
                </a:lnTo>
                <a:lnTo>
                  <a:pt x="2333" y="3956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8" name="Freeform 16"/>
          <p:cNvSpPr>
            <a:spLocks noChangeArrowheads="1"/>
          </p:cNvSpPr>
          <p:nvPr/>
        </p:nvSpPr>
        <p:spPr bwMode="auto">
          <a:xfrm>
            <a:off x="3130560" y="4735217"/>
            <a:ext cx="757440" cy="649509"/>
          </a:xfrm>
          <a:custGeom>
            <a:avLst/>
            <a:gdLst>
              <a:gd name="T0" fmla="*/ 0 w 2320"/>
              <a:gd name="T1" fmla="*/ 0 h 1987"/>
              <a:gd name="T2" fmla="*/ 0 w 2320"/>
              <a:gd name="T3" fmla="*/ 1986 h 1987"/>
              <a:gd name="T4" fmla="*/ 2319 w 2320"/>
              <a:gd name="T5" fmla="*/ 1986 h 1987"/>
              <a:gd name="T6" fmla="*/ 2319 w 2320"/>
              <a:gd name="T7" fmla="*/ 0 h 1987"/>
              <a:gd name="T8" fmla="*/ 0 w 2320"/>
              <a:gd name="T9" fmla="*/ 0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987">
                <a:moveTo>
                  <a:pt x="0" y="0"/>
                </a:moveTo>
                <a:lnTo>
                  <a:pt x="0" y="1986"/>
                </a:lnTo>
                <a:lnTo>
                  <a:pt x="2319" y="1986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89" name="Freeform 17"/>
          <p:cNvSpPr>
            <a:spLocks noChangeArrowheads="1"/>
          </p:cNvSpPr>
          <p:nvPr/>
        </p:nvSpPr>
        <p:spPr bwMode="auto">
          <a:xfrm>
            <a:off x="2112481" y="4628646"/>
            <a:ext cx="763200" cy="756080"/>
          </a:xfrm>
          <a:custGeom>
            <a:avLst/>
            <a:gdLst>
              <a:gd name="T0" fmla="*/ 0 w 2335"/>
              <a:gd name="T1" fmla="*/ 0 h 2313"/>
              <a:gd name="T2" fmla="*/ 0 w 2335"/>
              <a:gd name="T3" fmla="*/ 2312 h 2313"/>
              <a:gd name="T4" fmla="*/ 2334 w 2335"/>
              <a:gd name="T5" fmla="*/ 2312 h 2313"/>
              <a:gd name="T6" fmla="*/ 2334 w 2335"/>
              <a:gd name="T7" fmla="*/ 0 h 2313"/>
              <a:gd name="T8" fmla="*/ 0 w 2335"/>
              <a:gd name="T9" fmla="*/ 0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2313">
                <a:moveTo>
                  <a:pt x="0" y="0"/>
                </a:moveTo>
                <a:lnTo>
                  <a:pt x="0" y="2312"/>
                </a:lnTo>
                <a:lnTo>
                  <a:pt x="2334" y="2312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0" name="Freeform 18"/>
          <p:cNvSpPr>
            <a:spLocks noChangeArrowheads="1"/>
          </p:cNvSpPr>
          <p:nvPr/>
        </p:nvSpPr>
        <p:spPr bwMode="auto">
          <a:xfrm>
            <a:off x="1097280" y="4628646"/>
            <a:ext cx="761760" cy="756080"/>
          </a:xfrm>
          <a:custGeom>
            <a:avLst/>
            <a:gdLst>
              <a:gd name="T0" fmla="*/ 0 w 2334"/>
              <a:gd name="T1" fmla="*/ 0 h 2313"/>
              <a:gd name="T2" fmla="*/ 0 w 2334"/>
              <a:gd name="T3" fmla="*/ 2312 h 2313"/>
              <a:gd name="T4" fmla="*/ 2333 w 2334"/>
              <a:gd name="T5" fmla="*/ 2312 h 2313"/>
              <a:gd name="T6" fmla="*/ 2333 w 2334"/>
              <a:gd name="T7" fmla="*/ 0 h 2313"/>
              <a:gd name="T8" fmla="*/ 0 w 2334"/>
              <a:gd name="T9" fmla="*/ 0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2313">
                <a:moveTo>
                  <a:pt x="0" y="0"/>
                </a:moveTo>
                <a:lnTo>
                  <a:pt x="0" y="2312"/>
                </a:lnTo>
                <a:lnTo>
                  <a:pt x="2333" y="231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1" name="Freeform 19"/>
          <p:cNvSpPr>
            <a:spLocks noChangeArrowheads="1"/>
          </p:cNvSpPr>
          <p:nvPr/>
        </p:nvSpPr>
        <p:spPr bwMode="auto">
          <a:xfrm>
            <a:off x="7192801" y="3067522"/>
            <a:ext cx="761760" cy="1131959"/>
          </a:xfrm>
          <a:custGeom>
            <a:avLst/>
            <a:gdLst>
              <a:gd name="T0" fmla="*/ 0 w 2334"/>
              <a:gd name="T1" fmla="*/ 0 h 3466"/>
              <a:gd name="T2" fmla="*/ 0 w 2334"/>
              <a:gd name="T3" fmla="*/ 3465 h 3466"/>
              <a:gd name="T4" fmla="*/ 2333 w 2334"/>
              <a:gd name="T5" fmla="*/ 3465 h 3466"/>
              <a:gd name="T6" fmla="*/ 2333 w 2334"/>
              <a:gd name="T7" fmla="*/ 0 h 3466"/>
              <a:gd name="T8" fmla="*/ 0 w 2334"/>
              <a:gd name="T9" fmla="*/ 0 h 3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466">
                <a:moveTo>
                  <a:pt x="0" y="0"/>
                </a:moveTo>
                <a:lnTo>
                  <a:pt x="0" y="3465"/>
                </a:lnTo>
                <a:lnTo>
                  <a:pt x="2333" y="346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2" name="Freeform 20"/>
          <p:cNvSpPr>
            <a:spLocks noChangeArrowheads="1"/>
          </p:cNvSpPr>
          <p:nvPr/>
        </p:nvSpPr>
        <p:spPr bwMode="auto">
          <a:xfrm>
            <a:off x="6179041" y="2795335"/>
            <a:ext cx="761760" cy="1402707"/>
          </a:xfrm>
          <a:custGeom>
            <a:avLst/>
            <a:gdLst>
              <a:gd name="T0" fmla="*/ 0 w 2334"/>
              <a:gd name="T1" fmla="*/ 0 h 4297"/>
              <a:gd name="T2" fmla="*/ 0 w 2334"/>
              <a:gd name="T3" fmla="*/ 4296 h 4297"/>
              <a:gd name="T4" fmla="*/ 2333 w 2334"/>
              <a:gd name="T5" fmla="*/ 4296 h 4297"/>
              <a:gd name="T6" fmla="*/ 2333 w 2334"/>
              <a:gd name="T7" fmla="*/ 0 h 4297"/>
              <a:gd name="T8" fmla="*/ 0 w 2334"/>
              <a:gd name="T9" fmla="*/ 0 h 4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4297">
                <a:moveTo>
                  <a:pt x="0" y="0"/>
                </a:moveTo>
                <a:lnTo>
                  <a:pt x="0" y="4296"/>
                </a:lnTo>
                <a:lnTo>
                  <a:pt x="2333" y="4296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3" name="Freeform 21"/>
          <p:cNvSpPr>
            <a:spLocks noChangeArrowheads="1"/>
          </p:cNvSpPr>
          <p:nvPr/>
        </p:nvSpPr>
        <p:spPr bwMode="auto">
          <a:xfrm>
            <a:off x="5163840" y="2852940"/>
            <a:ext cx="757440" cy="1127638"/>
          </a:xfrm>
          <a:custGeom>
            <a:avLst/>
            <a:gdLst>
              <a:gd name="T0" fmla="*/ 0 w 2320"/>
              <a:gd name="T1" fmla="*/ 0 h 3453"/>
              <a:gd name="T2" fmla="*/ 0 w 2320"/>
              <a:gd name="T3" fmla="*/ 3452 h 3453"/>
              <a:gd name="T4" fmla="*/ 2319 w 2320"/>
              <a:gd name="T5" fmla="*/ 3452 h 3453"/>
              <a:gd name="T6" fmla="*/ 2319 w 2320"/>
              <a:gd name="T7" fmla="*/ 0 h 3453"/>
              <a:gd name="T8" fmla="*/ 0 w 2320"/>
              <a:gd name="T9" fmla="*/ 0 h 3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3453">
                <a:moveTo>
                  <a:pt x="0" y="0"/>
                </a:moveTo>
                <a:lnTo>
                  <a:pt x="0" y="3452"/>
                </a:lnTo>
                <a:lnTo>
                  <a:pt x="2319" y="3452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4" name="Freeform 22"/>
          <p:cNvSpPr>
            <a:spLocks noChangeArrowheads="1"/>
          </p:cNvSpPr>
          <p:nvPr/>
        </p:nvSpPr>
        <p:spPr bwMode="auto">
          <a:xfrm>
            <a:off x="4145761" y="2907666"/>
            <a:ext cx="761760" cy="1185244"/>
          </a:xfrm>
          <a:custGeom>
            <a:avLst/>
            <a:gdLst>
              <a:gd name="T0" fmla="*/ 0 w 2334"/>
              <a:gd name="T1" fmla="*/ 0 h 3630"/>
              <a:gd name="T2" fmla="*/ 0 w 2334"/>
              <a:gd name="T3" fmla="*/ 3629 h 3630"/>
              <a:gd name="T4" fmla="*/ 2333 w 2334"/>
              <a:gd name="T5" fmla="*/ 3629 h 3630"/>
              <a:gd name="T6" fmla="*/ 2333 w 2334"/>
              <a:gd name="T7" fmla="*/ 0 h 3630"/>
              <a:gd name="T8" fmla="*/ 0 w 2334"/>
              <a:gd name="T9" fmla="*/ 0 h 3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630">
                <a:moveTo>
                  <a:pt x="0" y="0"/>
                </a:moveTo>
                <a:lnTo>
                  <a:pt x="0" y="3629"/>
                </a:lnTo>
                <a:lnTo>
                  <a:pt x="2333" y="3629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5" name="Freeform 23"/>
          <p:cNvSpPr>
            <a:spLocks noChangeArrowheads="1"/>
          </p:cNvSpPr>
          <p:nvPr/>
        </p:nvSpPr>
        <p:spPr bwMode="auto">
          <a:xfrm>
            <a:off x="3130560" y="3338271"/>
            <a:ext cx="757440" cy="1398387"/>
          </a:xfrm>
          <a:custGeom>
            <a:avLst/>
            <a:gdLst>
              <a:gd name="T0" fmla="*/ 0 w 2320"/>
              <a:gd name="T1" fmla="*/ 0 h 4281"/>
              <a:gd name="T2" fmla="*/ 0 w 2320"/>
              <a:gd name="T3" fmla="*/ 4280 h 4281"/>
              <a:gd name="T4" fmla="*/ 2319 w 2320"/>
              <a:gd name="T5" fmla="*/ 4280 h 4281"/>
              <a:gd name="T6" fmla="*/ 2319 w 2320"/>
              <a:gd name="T7" fmla="*/ 0 h 4281"/>
              <a:gd name="T8" fmla="*/ 0 w 2320"/>
              <a:gd name="T9" fmla="*/ 0 h 4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4281">
                <a:moveTo>
                  <a:pt x="0" y="0"/>
                </a:moveTo>
                <a:lnTo>
                  <a:pt x="0" y="4280"/>
                </a:lnTo>
                <a:lnTo>
                  <a:pt x="2319" y="4280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6" name="Freeform 24"/>
          <p:cNvSpPr>
            <a:spLocks noChangeArrowheads="1"/>
          </p:cNvSpPr>
          <p:nvPr/>
        </p:nvSpPr>
        <p:spPr bwMode="auto">
          <a:xfrm>
            <a:off x="2112481" y="3338271"/>
            <a:ext cx="763200" cy="1291816"/>
          </a:xfrm>
          <a:custGeom>
            <a:avLst/>
            <a:gdLst>
              <a:gd name="T0" fmla="*/ 0 w 2335"/>
              <a:gd name="T1" fmla="*/ 0 h 3955"/>
              <a:gd name="T2" fmla="*/ 0 w 2335"/>
              <a:gd name="T3" fmla="*/ 3954 h 3955"/>
              <a:gd name="T4" fmla="*/ 2334 w 2335"/>
              <a:gd name="T5" fmla="*/ 3954 h 3955"/>
              <a:gd name="T6" fmla="*/ 2334 w 2335"/>
              <a:gd name="T7" fmla="*/ 0 h 3955"/>
              <a:gd name="T8" fmla="*/ 0 w 2335"/>
              <a:gd name="T9" fmla="*/ 0 h 3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3955">
                <a:moveTo>
                  <a:pt x="0" y="0"/>
                </a:moveTo>
                <a:lnTo>
                  <a:pt x="0" y="3954"/>
                </a:lnTo>
                <a:lnTo>
                  <a:pt x="2334" y="3954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7" name="Freeform 25"/>
          <p:cNvSpPr>
            <a:spLocks noChangeArrowheads="1"/>
          </p:cNvSpPr>
          <p:nvPr/>
        </p:nvSpPr>
        <p:spPr bwMode="auto">
          <a:xfrm>
            <a:off x="7192801" y="2151587"/>
            <a:ext cx="761760" cy="914496"/>
          </a:xfrm>
          <a:custGeom>
            <a:avLst/>
            <a:gdLst>
              <a:gd name="T0" fmla="*/ 0 w 2334"/>
              <a:gd name="T1" fmla="*/ 0 h 2802"/>
              <a:gd name="T2" fmla="*/ 0 w 2334"/>
              <a:gd name="T3" fmla="*/ 2801 h 2802"/>
              <a:gd name="T4" fmla="*/ 2333 w 2334"/>
              <a:gd name="T5" fmla="*/ 2801 h 2802"/>
              <a:gd name="T6" fmla="*/ 2333 w 2334"/>
              <a:gd name="T7" fmla="*/ 0 h 2802"/>
              <a:gd name="T8" fmla="*/ 0 w 2334"/>
              <a:gd name="T9" fmla="*/ 0 h 2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2802">
                <a:moveTo>
                  <a:pt x="0" y="0"/>
                </a:moveTo>
                <a:lnTo>
                  <a:pt x="0" y="2801"/>
                </a:lnTo>
                <a:lnTo>
                  <a:pt x="2333" y="2801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8" name="Freeform 26"/>
          <p:cNvSpPr>
            <a:spLocks noChangeArrowheads="1"/>
          </p:cNvSpPr>
          <p:nvPr/>
        </p:nvSpPr>
        <p:spPr bwMode="auto">
          <a:xfrm>
            <a:off x="6179041" y="2098301"/>
            <a:ext cx="761760" cy="697033"/>
          </a:xfrm>
          <a:custGeom>
            <a:avLst/>
            <a:gdLst>
              <a:gd name="T0" fmla="*/ 0 w 2334"/>
              <a:gd name="T1" fmla="*/ 0 h 2133"/>
              <a:gd name="T2" fmla="*/ 0 w 2334"/>
              <a:gd name="T3" fmla="*/ 2132 h 2133"/>
              <a:gd name="T4" fmla="*/ 2333 w 2334"/>
              <a:gd name="T5" fmla="*/ 2132 h 2133"/>
              <a:gd name="T6" fmla="*/ 2333 w 2334"/>
              <a:gd name="T7" fmla="*/ 0 h 2133"/>
              <a:gd name="T8" fmla="*/ 0 w 2334"/>
              <a:gd name="T9" fmla="*/ 0 h 2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2133">
                <a:moveTo>
                  <a:pt x="0" y="0"/>
                </a:moveTo>
                <a:lnTo>
                  <a:pt x="0" y="2132"/>
                </a:lnTo>
                <a:lnTo>
                  <a:pt x="2333" y="213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99" name="Freeform 27"/>
          <p:cNvSpPr>
            <a:spLocks noChangeArrowheads="1"/>
          </p:cNvSpPr>
          <p:nvPr/>
        </p:nvSpPr>
        <p:spPr bwMode="auto">
          <a:xfrm>
            <a:off x="5163840" y="2151586"/>
            <a:ext cx="757440" cy="701354"/>
          </a:xfrm>
          <a:custGeom>
            <a:avLst/>
            <a:gdLst>
              <a:gd name="T0" fmla="*/ 0 w 2320"/>
              <a:gd name="T1" fmla="*/ 0 h 2148"/>
              <a:gd name="T2" fmla="*/ 0 w 2320"/>
              <a:gd name="T3" fmla="*/ 2147 h 2148"/>
              <a:gd name="T4" fmla="*/ 2319 w 2320"/>
              <a:gd name="T5" fmla="*/ 2147 h 2148"/>
              <a:gd name="T6" fmla="*/ 2319 w 2320"/>
              <a:gd name="T7" fmla="*/ 0 h 2148"/>
              <a:gd name="T8" fmla="*/ 0 w 2320"/>
              <a:gd name="T9" fmla="*/ 0 h 2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2148">
                <a:moveTo>
                  <a:pt x="0" y="0"/>
                </a:moveTo>
                <a:lnTo>
                  <a:pt x="0" y="2147"/>
                </a:lnTo>
                <a:lnTo>
                  <a:pt x="2319" y="2147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0" name="Freeform 28"/>
          <p:cNvSpPr>
            <a:spLocks noChangeArrowheads="1"/>
          </p:cNvSpPr>
          <p:nvPr/>
        </p:nvSpPr>
        <p:spPr bwMode="auto">
          <a:xfrm>
            <a:off x="4145761" y="2040695"/>
            <a:ext cx="761760" cy="865530"/>
          </a:xfrm>
          <a:custGeom>
            <a:avLst/>
            <a:gdLst>
              <a:gd name="T0" fmla="*/ 0 w 2334"/>
              <a:gd name="T1" fmla="*/ 0 h 2652"/>
              <a:gd name="T2" fmla="*/ 0 w 2334"/>
              <a:gd name="T3" fmla="*/ 2651 h 2652"/>
              <a:gd name="T4" fmla="*/ 2333 w 2334"/>
              <a:gd name="T5" fmla="*/ 2651 h 2652"/>
              <a:gd name="T6" fmla="*/ 2333 w 2334"/>
              <a:gd name="T7" fmla="*/ 0 h 2652"/>
              <a:gd name="T8" fmla="*/ 0 w 2334"/>
              <a:gd name="T9" fmla="*/ 0 h 2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2652">
                <a:moveTo>
                  <a:pt x="0" y="0"/>
                </a:moveTo>
                <a:lnTo>
                  <a:pt x="0" y="2651"/>
                </a:lnTo>
                <a:lnTo>
                  <a:pt x="2333" y="2651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1" name="Freeform 29"/>
          <p:cNvSpPr>
            <a:spLocks noChangeArrowheads="1"/>
          </p:cNvSpPr>
          <p:nvPr/>
        </p:nvSpPr>
        <p:spPr bwMode="auto">
          <a:xfrm>
            <a:off x="3130560" y="2151586"/>
            <a:ext cx="757440" cy="1185245"/>
          </a:xfrm>
          <a:custGeom>
            <a:avLst/>
            <a:gdLst>
              <a:gd name="T0" fmla="*/ 0 w 2320"/>
              <a:gd name="T1" fmla="*/ 0 h 3630"/>
              <a:gd name="T2" fmla="*/ 0 w 2320"/>
              <a:gd name="T3" fmla="*/ 3629 h 3630"/>
              <a:gd name="T4" fmla="*/ 2319 w 2320"/>
              <a:gd name="T5" fmla="*/ 3629 h 3630"/>
              <a:gd name="T6" fmla="*/ 2319 w 2320"/>
              <a:gd name="T7" fmla="*/ 0 h 3630"/>
              <a:gd name="T8" fmla="*/ 0 w 2320"/>
              <a:gd name="T9" fmla="*/ 0 h 3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3630">
                <a:moveTo>
                  <a:pt x="0" y="0"/>
                </a:moveTo>
                <a:lnTo>
                  <a:pt x="0" y="3629"/>
                </a:lnTo>
                <a:lnTo>
                  <a:pt x="2319" y="3629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2" name="Freeform 30"/>
          <p:cNvSpPr>
            <a:spLocks noChangeArrowheads="1"/>
          </p:cNvSpPr>
          <p:nvPr/>
        </p:nvSpPr>
        <p:spPr bwMode="auto">
          <a:xfrm>
            <a:off x="2112481" y="2418015"/>
            <a:ext cx="763200" cy="918816"/>
          </a:xfrm>
          <a:custGeom>
            <a:avLst/>
            <a:gdLst>
              <a:gd name="T0" fmla="*/ 0 w 2335"/>
              <a:gd name="T1" fmla="*/ 0 h 2815"/>
              <a:gd name="T2" fmla="*/ 0 w 2335"/>
              <a:gd name="T3" fmla="*/ 2814 h 2815"/>
              <a:gd name="T4" fmla="*/ 2334 w 2335"/>
              <a:gd name="T5" fmla="*/ 2814 h 2815"/>
              <a:gd name="T6" fmla="*/ 2334 w 2335"/>
              <a:gd name="T7" fmla="*/ 0 h 2815"/>
              <a:gd name="T8" fmla="*/ 0 w 2335"/>
              <a:gd name="T9" fmla="*/ 0 h 2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2815">
                <a:moveTo>
                  <a:pt x="0" y="0"/>
                </a:moveTo>
                <a:lnTo>
                  <a:pt x="0" y="2814"/>
                </a:lnTo>
                <a:lnTo>
                  <a:pt x="2334" y="2814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3" name="Freeform 31"/>
          <p:cNvSpPr>
            <a:spLocks noChangeArrowheads="1"/>
          </p:cNvSpPr>
          <p:nvPr/>
        </p:nvSpPr>
        <p:spPr bwMode="auto">
          <a:xfrm>
            <a:off x="1097280" y="1503518"/>
            <a:ext cx="761760" cy="3125128"/>
          </a:xfrm>
          <a:custGeom>
            <a:avLst/>
            <a:gdLst>
              <a:gd name="T0" fmla="*/ 0 w 2334"/>
              <a:gd name="T1" fmla="*/ 0 h 9571"/>
              <a:gd name="T2" fmla="*/ 0 w 2334"/>
              <a:gd name="T3" fmla="*/ 9570 h 9571"/>
              <a:gd name="T4" fmla="*/ 2333 w 2334"/>
              <a:gd name="T5" fmla="*/ 9570 h 9571"/>
              <a:gd name="T6" fmla="*/ 2333 w 2334"/>
              <a:gd name="T7" fmla="*/ 0 h 9571"/>
              <a:gd name="T8" fmla="*/ 0 w 2334"/>
              <a:gd name="T9" fmla="*/ 0 h 9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9571">
                <a:moveTo>
                  <a:pt x="0" y="0"/>
                </a:moveTo>
                <a:lnTo>
                  <a:pt x="0" y="9570"/>
                </a:lnTo>
                <a:lnTo>
                  <a:pt x="2333" y="9570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4" name="Freeform 32"/>
          <p:cNvSpPr>
            <a:spLocks noChangeArrowheads="1"/>
          </p:cNvSpPr>
          <p:nvPr/>
        </p:nvSpPr>
        <p:spPr bwMode="auto">
          <a:xfrm>
            <a:off x="7192801" y="1503518"/>
            <a:ext cx="761760" cy="648068"/>
          </a:xfrm>
          <a:custGeom>
            <a:avLst/>
            <a:gdLst>
              <a:gd name="T0" fmla="*/ 0 w 2334"/>
              <a:gd name="T1" fmla="*/ 0 h 1985"/>
              <a:gd name="T2" fmla="*/ 0 w 2334"/>
              <a:gd name="T3" fmla="*/ 1984 h 1985"/>
              <a:gd name="T4" fmla="*/ 2333 w 2334"/>
              <a:gd name="T5" fmla="*/ 1984 h 1985"/>
              <a:gd name="T6" fmla="*/ 2333 w 2334"/>
              <a:gd name="T7" fmla="*/ 0 h 1985"/>
              <a:gd name="T8" fmla="*/ 0 w 2334"/>
              <a:gd name="T9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985">
                <a:moveTo>
                  <a:pt x="0" y="0"/>
                </a:moveTo>
                <a:lnTo>
                  <a:pt x="0" y="1984"/>
                </a:lnTo>
                <a:lnTo>
                  <a:pt x="2333" y="1984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5" name="Freeform 33"/>
          <p:cNvSpPr>
            <a:spLocks noChangeArrowheads="1"/>
          </p:cNvSpPr>
          <p:nvPr/>
        </p:nvSpPr>
        <p:spPr bwMode="auto">
          <a:xfrm>
            <a:off x="6179041" y="1503518"/>
            <a:ext cx="761760" cy="594783"/>
          </a:xfrm>
          <a:custGeom>
            <a:avLst/>
            <a:gdLst>
              <a:gd name="T0" fmla="*/ 0 w 2334"/>
              <a:gd name="T1" fmla="*/ 0 h 1823"/>
              <a:gd name="T2" fmla="*/ 0 w 2334"/>
              <a:gd name="T3" fmla="*/ 1822 h 1823"/>
              <a:gd name="T4" fmla="*/ 2333 w 2334"/>
              <a:gd name="T5" fmla="*/ 1822 h 1823"/>
              <a:gd name="T6" fmla="*/ 2333 w 2334"/>
              <a:gd name="T7" fmla="*/ 0 h 1823"/>
              <a:gd name="T8" fmla="*/ 0 w 2334"/>
              <a:gd name="T9" fmla="*/ 0 h 1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823">
                <a:moveTo>
                  <a:pt x="0" y="0"/>
                </a:moveTo>
                <a:lnTo>
                  <a:pt x="0" y="1822"/>
                </a:lnTo>
                <a:lnTo>
                  <a:pt x="2333" y="182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6" name="Freeform 34"/>
          <p:cNvSpPr>
            <a:spLocks noChangeArrowheads="1"/>
          </p:cNvSpPr>
          <p:nvPr/>
        </p:nvSpPr>
        <p:spPr bwMode="auto">
          <a:xfrm>
            <a:off x="5163840" y="1503518"/>
            <a:ext cx="757440" cy="648068"/>
          </a:xfrm>
          <a:custGeom>
            <a:avLst/>
            <a:gdLst>
              <a:gd name="T0" fmla="*/ 0 w 2320"/>
              <a:gd name="T1" fmla="*/ 0 h 1985"/>
              <a:gd name="T2" fmla="*/ 0 w 2320"/>
              <a:gd name="T3" fmla="*/ 1984 h 1985"/>
              <a:gd name="T4" fmla="*/ 2319 w 2320"/>
              <a:gd name="T5" fmla="*/ 1984 h 1985"/>
              <a:gd name="T6" fmla="*/ 2319 w 2320"/>
              <a:gd name="T7" fmla="*/ 0 h 1985"/>
              <a:gd name="T8" fmla="*/ 0 w 2320"/>
              <a:gd name="T9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985">
                <a:moveTo>
                  <a:pt x="0" y="0"/>
                </a:moveTo>
                <a:lnTo>
                  <a:pt x="0" y="1984"/>
                </a:lnTo>
                <a:lnTo>
                  <a:pt x="2319" y="1984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7" name="Freeform 35"/>
          <p:cNvSpPr>
            <a:spLocks noChangeArrowheads="1"/>
          </p:cNvSpPr>
          <p:nvPr/>
        </p:nvSpPr>
        <p:spPr bwMode="auto">
          <a:xfrm>
            <a:off x="4145761" y="1503518"/>
            <a:ext cx="761760" cy="537177"/>
          </a:xfrm>
          <a:custGeom>
            <a:avLst/>
            <a:gdLst>
              <a:gd name="T0" fmla="*/ 0 w 2334"/>
              <a:gd name="T1" fmla="*/ 0 h 1646"/>
              <a:gd name="T2" fmla="*/ 0 w 2334"/>
              <a:gd name="T3" fmla="*/ 1645 h 1646"/>
              <a:gd name="T4" fmla="*/ 2333 w 2334"/>
              <a:gd name="T5" fmla="*/ 1645 h 1646"/>
              <a:gd name="T6" fmla="*/ 2333 w 2334"/>
              <a:gd name="T7" fmla="*/ 0 h 1646"/>
              <a:gd name="T8" fmla="*/ 0 w 2334"/>
              <a:gd name="T9" fmla="*/ 0 h 1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646">
                <a:moveTo>
                  <a:pt x="0" y="0"/>
                </a:moveTo>
                <a:lnTo>
                  <a:pt x="0" y="1645"/>
                </a:lnTo>
                <a:lnTo>
                  <a:pt x="2333" y="164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8" name="Freeform 36"/>
          <p:cNvSpPr>
            <a:spLocks noChangeArrowheads="1"/>
          </p:cNvSpPr>
          <p:nvPr/>
        </p:nvSpPr>
        <p:spPr bwMode="auto">
          <a:xfrm>
            <a:off x="3130560" y="1503518"/>
            <a:ext cx="757440" cy="648068"/>
          </a:xfrm>
          <a:custGeom>
            <a:avLst/>
            <a:gdLst>
              <a:gd name="T0" fmla="*/ 0 w 2320"/>
              <a:gd name="T1" fmla="*/ 0 h 1985"/>
              <a:gd name="T2" fmla="*/ 0 w 2320"/>
              <a:gd name="T3" fmla="*/ 1984 h 1985"/>
              <a:gd name="T4" fmla="*/ 2319 w 2320"/>
              <a:gd name="T5" fmla="*/ 1984 h 1985"/>
              <a:gd name="T6" fmla="*/ 2319 w 2320"/>
              <a:gd name="T7" fmla="*/ 0 h 1985"/>
              <a:gd name="T8" fmla="*/ 0 w 2320"/>
              <a:gd name="T9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985">
                <a:moveTo>
                  <a:pt x="0" y="0"/>
                </a:moveTo>
                <a:lnTo>
                  <a:pt x="0" y="1984"/>
                </a:lnTo>
                <a:lnTo>
                  <a:pt x="2319" y="1984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09" name="Freeform 37"/>
          <p:cNvSpPr>
            <a:spLocks noChangeArrowheads="1"/>
          </p:cNvSpPr>
          <p:nvPr/>
        </p:nvSpPr>
        <p:spPr bwMode="auto">
          <a:xfrm>
            <a:off x="2112481" y="1503519"/>
            <a:ext cx="763200" cy="914496"/>
          </a:xfrm>
          <a:custGeom>
            <a:avLst/>
            <a:gdLst>
              <a:gd name="T0" fmla="*/ 0 w 2335"/>
              <a:gd name="T1" fmla="*/ 0 h 2799"/>
              <a:gd name="T2" fmla="*/ 0 w 2335"/>
              <a:gd name="T3" fmla="*/ 2798 h 2799"/>
              <a:gd name="T4" fmla="*/ 2334 w 2335"/>
              <a:gd name="T5" fmla="*/ 2798 h 2799"/>
              <a:gd name="T6" fmla="*/ 2334 w 2335"/>
              <a:gd name="T7" fmla="*/ 0 h 2799"/>
              <a:gd name="T8" fmla="*/ 0 w 2335"/>
              <a:gd name="T9" fmla="*/ 0 h 2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2799">
                <a:moveTo>
                  <a:pt x="0" y="0"/>
                </a:moveTo>
                <a:lnTo>
                  <a:pt x="0" y="2798"/>
                </a:lnTo>
                <a:lnTo>
                  <a:pt x="2334" y="2798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944640" y="5376085"/>
            <a:ext cx="2448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969121" y="5376085"/>
            <a:ext cx="711504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1131840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51360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2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3163681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3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4200481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4</a:t>
            </a: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5212800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5</a:t>
            </a: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6216481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6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7241761" y="547113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7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313920" y="5727482"/>
            <a:ext cx="8625600" cy="39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2200"/>
              <a:t>Number of Potential Donors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331200" y="1388306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100%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331200" y="2140065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80%</a:t>
            </a: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331200" y="2923507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60%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331200" y="3708390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40%</a:t>
            </a: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331200" y="4480311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20%</a:t>
            </a: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20880" y="249146"/>
            <a:ext cx="8625600" cy="59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3600" dirty="0" smtClean="0"/>
              <a:t>Classifying types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2821" y="4835771"/>
            <a:ext cx="176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Egoists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921280" y="3112239"/>
            <a:ext cx="27564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Sympathetic  Consequentialists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79041" y="953187"/>
            <a:ext cx="2706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Impact philanthropists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64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Line 1"/>
          <p:cNvSpPr>
            <a:spLocks noChangeShapeType="1"/>
          </p:cNvSpPr>
          <p:nvPr/>
        </p:nvSpPr>
        <p:spPr bwMode="auto">
          <a:xfrm>
            <a:off x="944640" y="5384726"/>
            <a:ext cx="2448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944640" y="4997324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944640" y="4609925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944640" y="4218204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944640" y="3830802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944640" y="3443402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944640" y="3057442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944640" y="2670040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944640" y="2278319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44640" y="1890919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944640" y="1503518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108" name="Freeform 12"/>
          <p:cNvSpPr>
            <a:spLocks noChangeArrowheads="1"/>
          </p:cNvSpPr>
          <p:nvPr/>
        </p:nvSpPr>
        <p:spPr bwMode="auto">
          <a:xfrm>
            <a:off x="7192801" y="4198041"/>
            <a:ext cx="761760" cy="1185244"/>
          </a:xfrm>
          <a:custGeom>
            <a:avLst/>
            <a:gdLst>
              <a:gd name="T0" fmla="*/ 0 w 2334"/>
              <a:gd name="T1" fmla="*/ 0 h 3631"/>
              <a:gd name="T2" fmla="*/ 0 w 2334"/>
              <a:gd name="T3" fmla="*/ 3630 h 3631"/>
              <a:gd name="T4" fmla="*/ 2333 w 2334"/>
              <a:gd name="T5" fmla="*/ 3630 h 3631"/>
              <a:gd name="T6" fmla="*/ 2333 w 2334"/>
              <a:gd name="T7" fmla="*/ 0 h 3631"/>
              <a:gd name="T8" fmla="*/ 0 w 2334"/>
              <a:gd name="T9" fmla="*/ 0 h 3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631">
                <a:moveTo>
                  <a:pt x="0" y="0"/>
                </a:moveTo>
                <a:lnTo>
                  <a:pt x="0" y="3630"/>
                </a:lnTo>
                <a:lnTo>
                  <a:pt x="2333" y="3630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09" name="Freeform 13"/>
          <p:cNvSpPr>
            <a:spLocks noChangeArrowheads="1"/>
          </p:cNvSpPr>
          <p:nvPr/>
        </p:nvSpPr>
        <p:spPr bwMode="auto">
          <a:xfrm>
            <a:off x="6179041" y="4198041"/>
            <a:ext cx="761760" cy="1185244"/>
          </a:xfrm>
          <a:custGeom>
            <a:avLst/>
            <a:gdLst>
              <a:gd name="T0" fmla="*/ 0 w 2334"/>
              <a:gd name="T1" fmla="*/ 0 h 3631"/>
              <a:gd name="T2" fmla="*/ 0 w 2334"/>
              <a:gd name="T3" fmla="*/ 3630 h 3631"/>
              <a:gd name="T4" fmla="*/ 2333 w 2334"/>
              <a:gd name="T5" fmla="*/ 3630 h 3631"/>
              <a:gd name="T6" fmla="*/ 2333 w 2334"/>
              <a:gd name="T7" fmla="*/ 0 h 3631"/>
              <a:gd name="T8" fmla="*/ 0 w 2334"/>
              <a:gd name="T9" fmla="*/ 0 h 3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631">
                <a:moveTo>
                  <a:pt x="0" y="0"/>
                </a:moveTo>
                <a:lnTo>
                  <a:pt x="0" y="3630"/>
                </a:lnTo>
                <a:lnTo>
                  <a:pt x="2333" y="3630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10" name="Freeform 14"/>
          <p:cNvSpPr>
            <a:spLocks noChangeArrowheads="1"/>
          </p:cNvSpPr>
          <p:nvPr/>
        </p:nvSpPr>
        <p:spPr bwMode="auto">
          <a:xfrm>
            <a:off x="5163840" y="3980578"/>
            <a:ext cx="757440" cy="1404148"/>
          </a:xfrm>
          <a:custGeom>
            <a:avLst/>
            <a:gdLst>
              <a:gd name="T0" fmla="*/ 0 w 2320"/>
              <a:gd name="T1" fmla="*/ 0 h 4298"/>
              <a:gd name="T2" fmla="*/ 0 w 2320"/>
              <a:gd name="T3" fmla="*/ 4297 h 4298"/>
              <a:gd name="T4" fmla="*/ 2319 w 2320"/>
              <a:gd name="T5" fmla="*/ 4297 h 4298"/>
              <a:gd name="T6" fmla="*/ 2319 w 2320"/>
              <a:gd name="T7" fmla="*/ 0 h 4298"/>
              <a:gd name="T8" fmla="*/ 0 w 2320"/>
              <a:gd name="T9" fmla="*/ 0 h 4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4298">
                <a:moveTo>
                  <a:pt x="0" y="0"/>
                </a:moveTo>
                <a:lnTo>
                  <a:pt x="0" y="4297"/>
                </a:lnTo>
                <a:lnTo>
                  <a:pt x="2319" y="4297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11" name="Freeform 15"/>
          <p:cNvSpPr>
            <a:spLocks noChangeArrowheads="1"/>
          </p:cNvSpPr>
          <p:nvPr/>
        </p:nvSpPr>
        <p:spPr bwMode="auto">
          <a:xfrm>
            <a:off x="4145761" y="4091471"/>
            <a:ext cx="761760" cy="1291815"/>
          </a:xfrm>
          <a:custGeom>
            <a:avLst/>
            <a:gdLst>
              <a:gd name="T0" fmla="*/ 0 w 2334"/>
              <a:gd name="T1" fmla="*/ 0 h 3957"/>
              <a:gd name="T2" fmla="*/ 0 w 2334"/>
              <a:gd name="T3" fmla="*/ 3956 h 3957"/>
              <a:gd name="T4" fmla="*/ 2333 w 2334"/>
              <a:gd name="T5" fmla="*/ 3956 h 3957"/>
              <a:gd name="T6" fmla="*/ 2333 w 2334"/>
              <a:gd name="T7" fmla="*/ 0 h 3957"/>
              <a:gd name="T8" fmla="*/ 0 w 2334"/>
              <a:gd name="T9" fmla="*/ 0 h 3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957">
                <a:moveTo>
                  <a:pt x="0" y="0"/>
                </a:moveTo>
                <a:lnTo>
                  <a:pt x="0" y="3956"/>
                </a:lnTo>
                <a:lnTo>
                  <a:pt x="2333" y="3956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12" name="Freeform 16"/>
          <p:cNvSpPr>
            <a:spLocks noChangeArrowheads="1"/>
          </p:cNvSpPr>
          <p:nvPr/>
        </p:nvSpPr>
        <p:spPr bwMode="auto">
          <a:xfrm>
            <a:off x="3130560" y="4735217"/>
            <a:ext cx="757440" cy="649509"/>
          </a:xfrm>
          <a:custGeom>
            <a:avLst/>
            <a:gdLst>
              <a:gd name="T0" fmla="*/ 0 w 2320"/>
              <a:gd name="T1" fmla="*/ 0 h 1987"/>
              <a:gd name="T2" fmla="*/ 0 w 2320"/>
              <a:gd name="T3" fmla="*/ 1986 h 1987"/>
              <a:gd name="T4" fmla="*/ 2319 w 2320"/>
              <a:gd name="T5" fmla="*/ 1986 h 1987"/>
              <a:gd name="T6" fmla="*/ 2319 w 2320"/>
              <a:gd name="T7" fmla="*/ 0 h 1987"/>
              <a:gd name="T8" fmla="*/ 0 w 2320"/>
              <a:gd name="T9" fmla="*/ 0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987">
                <a:moveTo>
                  <a:pt x="0" y="0"/>
                </a:moveTo>
                <a:lnTo>
                  <a:pt x="0" y="1986"/>
                </a:lnTo>
                <a:lnTo>
                  <a:pt x="2319" y="1986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13" name="Freeform 17"/>
          <p:cNvSpPr>
            <a:spLocks noChangeArrowheads="1"/>
          </p:cNvSpPr>
          <p:nvPr/>
        </p:nvSpPr>
        <p:spPr bwMode="auto">
          <a:xfrm>
            <a:off x="2112481" y="4628646"/>
            <a:ext cx="763200" cy="756080"/>
          </a:xfrm>
          <a:custGeom>
            <a:avLst/>
            <a:gdLst>
              <a:gd name="T0" fmla="*/ 0 w 2335"/>
              <a:gd name="T1" fmla="*/ 0 h 2313"/>
              <a:gd name="T2" fmla="*/ 0 w 2335"/>
              <a:gd name="T3" fmla="*/ 2312 h 2313"/>
              <a:gd name="T4" fmla="*/ 2334 w 2335"/>
              <a:gd name="T5" fmla="*/ 2312 h 2313"/>
              <a:gd name="T6" fmla="*/ 2334 w 2335"/>
              <a:gd name="T7" fmla="*/ 0 h 2313"/>
              <a:gd name="T8" fmla="*/ 0 w 2335"/>
              <a:gd name="T9" fmla="*/ 0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2313">
                <a:moveTo>
                  <a:pt x="0" y="0"/>
                </a:moveTo>
                <a:lnTo>
                  <a:pt x="0" y="2312"/>
                </a:lnTo>
                <a:lnTo>
                  <a:pt x="2334" y="2312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14" name="Freeform 18"/>
          <p:cNvSpPr>
            <a:spLocks noChangeArrowheads="1"/>
          </p:cNvSpPr>
          <p:nvPr/>
        </p:nvSpPr>
        <p:spPr bwMode="auto">
          <a:xfrm>
            <a:off x="1097280" y="4628646"/>
            <a:ext cx="761760" cy="756080"/>
          </a:xfrm>
          <a:custGeom>
            <a:avLst/>
            <a:gdLst>
              <a:gd name="T0" fmla="*/ 0 w 2334"/>
              <a:gd name="T1" fmla="*/ 0 h 2313"/>
              <a:gd name="T2" fmla="*/ 0 w 2334"/>
              <a:gd name="T3" fmla="*/ 2312 h 2313"/>
              <a:gd name="T4" fmla="*/ 2333 w 2334"/>
              <a:gd name="T5" fmla="*/ 2312 h 2313"/>
              <a:gd name="T6" fmla="*/ 2333 w 2334"/>
              <a:gd name="T7" fmla="*/ 0 h 2313"/>
              <a:gd name="T8" fmla="*/ 0 w 2334"/>
              <a:gd name="T9" fmla="*/ 0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2313">
                <a:moveTo>
                  <a:pt x="0" y="0"/>
                </a:moveTo>
                <a:lnTo>
                  <a:pt x="0" y="2312"/>
                </a:lnTo>
                <a:lnTo>
                  <a:pt x="2333" y="231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15" name="Freeform 19"/>
          <p:cNvSpPr>
            <a:spLocks noChangeArrowheads="1"/>
          </p:cNvSpPr>
          <p:nvPr/>
        </p:nvSpPr>
        <p:spPr bwMode="auto">
          <a:xfrm>
            <a:off x="7192801" y="3067522"/>
            <a:ext cx="761760" cy="1131959"/>
          </a:xfrm>
          <a:custGeom>
            <a:avLst/>
            <a:gdLst>
              <a:gd name="T0" fmla="*/ 0 w 2334"/>
              <a:gd name="T1" fmla="*/ 0 h 3466"/>
              <a:gd name="T2" fmla="*/ 0 w 2334"/>
              <a:gd name="T3" fmla="*/ 3465 h 3466"/>
              <a:gd name="T4" fmla="*/ 2333 w 2334"/>
              <a:gd name="T5" fmla="*/ 3465 h 3466"/>
              <a:gd name="T6" fmla="*/ 2333 w 2334"/>
              <a:gd name="T7" fmla="*/ 0 h 3466"/>
              <a:gd name="T8" fmla="*/ 0 w 2334"/>
              <a:gd name="T9" fmla="*/ 0 h 3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466">
                <a:moveTo>
                  <a:pt x="0" y="0"/>
                </a:moveTo>
                <a:lnTo>
                  <a:pt x="0" y="3465"/>
                </a:lnTo>
                <a:lnTo>
                  <a:pt x="2333" y="346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16" name="Freeform 20"/>
          <p:cNvSpPr>
            <a:spLocks noChangeArrowheads="1"/>
          </p:cNvSpPr>
          <p:nvPr/>
        </p:nvSpPr>
        <p:spPr bwMode="auto">
          <a:xfrm>
            <a:off x="6179041" y="2795335"/>
            <a:ext cx="761760" cy="1402707"/>
          </a:xfrm>
          <a:custGeom>
            <a:avLst/>
            <a:gdLst>
              <a:gd name="T0" fmla="*/ 0 w 2334"/>
              <a:gd name="T1" fmla="*/ 0 h 4297"/>
              <a:gd name="T2" fmla="*/ 0 w 2334"/>
              <a:gd name="T3" fmla="*/ 4296 h 4297"/>
              <a:gd name="T4" fmla="*/ 2333 w 2334"/>
              <a:gd name="T5" fmla="*/ 4296 h 4297"/>
              <a:gd name="T6" fmla="*/ 2333 w 2334"/>
              <a:gd name="T7" fmla="*/ 0 h 4297"/>
              <a:gd name="T8" fmla="*/ 0 w 2334"/>
              <a:gd name="T9" fmla="*/ 0 h 4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4297">
                <a:moveTo>
                  <a:pt x="0" y="0"/>
                </a:moveTo>
                <a:lnTo>
                  <a:pt x="0" y="4296"/>
                </a:lnTo>
                <a:lnTo>
                  <a:pt x="2333" y="4296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17" name="Freeform 21"/>
          <p:cNvSpPr>
            <a:spLocks noChangeArrowheads="1"/>
          </p:cNvSpPr>
          <p:nvPr/>
        </p:nvSpPr>
        <p:spPr bwMode="auto">
          <a:xfrm>
            <a:off x="5163840" y="2852940"/>
            <a:ext cx="757440" cy="1127638"/>
          </a:xfrm>
          <a:custGeom>
            <a:avLst/>
            <a:gdLst>
              <a:gd name="T0" fmla="*/ 0 w 2320"/>
              <a:gd name="T1" fmla="*/ 0 h 3453"/>
              <a:gd name="T2" fmla="*/ 0 w 2320"/>
              <a:gd name="T3" fmla="*/ 3452 h 3453"/>
              <a:gd name="T4" fmla="*/ 2319 w 2320"/>
              <a:gd name="T5" fmla="*/ 3452 h 3453"/>
              <a:gd name="T6" fmla="*/ 2319 w 2320"/>
              <a:gd name="T7" fmla="*/ 0 h 3453"/>
              <a:gd name="T8" fmla="*/ 0 w 2320"/>
              <a:gd name="T9" fmla="*/ 0 h 3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3453">
                <a:moveTo>
                  <a:pt x="0" y="0"/>
                </a:moveTo>
                <a:lnTo>
                  <a:pt x="0" y="3452"/>
                </a:lnTo>
                <a:lnTo>
                  <a:pt x="2319" y="3452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18" name="Freeform 22"/>
          <p:cNvSpPr>
            <a:spLocks noChangeArrowheads="1"/>
          </p:cNvSpPr>
          <p:nvPr/>
        </p:nvSpPr>
        <p:spPr bwMode="auto">
          <a:xfrm>
            <a:off x="4145761" y="2907666"/>
            <a:ext cx="761760" cy="1185244"/>
          </a:xfrm>
          <a:custGeom>
            <a:avLst/>
            <a:gdLst>
              <a:gd name="T0" fmla="*/ 0 w 2334"/>
              <a:gd name="T1" fmla="*/ 0 h 3630"/>
              <a:gd name="T2" fmla="*/ 0 w 2334"/>
              <a:gd name="T3" fmla="*/ 3629 h 3630"/>
              <a:gd name="T4" fmla="*/ 2333 w 2334"/>
              <a:gd name="T5" fmla="*/ 3629 h 3630"/>
              <a:gd name="T6" fmla="*/ 2333 w 2334"/>
              <a:gd name="T7" fmla="*/ 0 h 3630"/>
              <a:gd name="T8" fmla="*/ 0 w 2334"/>
              <a:gd name="T9" fmla="*/ 0 h 3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630">
                <a:moveTo>
                  <a:pt x="0" y="0"/>
                </a:moveTo>
                <a:lnTo>
                  <a:pt x="0" y="3629"/>
                </a:lnTo>
                <a:lnTo>
                  <a:pt x="2333" y="3629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19" name="Freeform 23"/>
          <p:cNvSpPr>
            <a:spLocks noChangeArrowheads="1"/>
          </p:cNvSpPr>
          <p:nvPr/>
        </p:nvSpPr>
        <p:spPr bwMode="auto">
          <a:xfrm>
            <a:off x="3130560" y="3338271"/>
            <a:ext cx="757440" cy="1398387"/>
          </a:xfrm>
          <a:custGeom>
            <a:avLst/>
            <a:gdLst>
              <a:gd name="T0" fmla="*/ 0 w 2320"/>
              <a:gd name="T1" fmla="*/ 0 h 4281"/>
              <a:gd name="T2" fmla="*/ 0 w 2320"/>
              <a:gd name="T3" fmla="*/ 4280 h 4281"/>
              <a:gd name="T4" fmla="*/ 2319 w 2320"/>
              <a:gd name="T5" fmla="*/ 4280 h 4281"/>
              <a:gd name="T6" fmla="*/ 2319 w 2320"/>
              <a:gd name="T7" fmla="*/ 0 h 4281"/>
              <a:gd name="T8" fmla="*/ 0 w 2320"/>
              <a:gd name="T9" fmla="*/ 0 h 4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4281">
                <a:moveTo>
                  <a:pt x="0" y="0"/>
                </a:moveTo>
                <a:lnTo>
                  <a:pt x="0" y="4280"/>
                </a:lnTo>
                <a:lnTo>
                  <a:pt x="2319" y="4280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20" name="Freeform 24"/>
          <p:cNvSpPr>
            <a:spLocks noChangeArrowheads="1"/>
          </p:cNvSpPr>
          <p:nvPr/>
        </p:nvSpPr>
        <p:spPr bwMode="auto">
          <a:xfrm>
            <a:off x="2112481" y="3338271"/>
            <a:ext cx="763200" cy="1291816"/>
          </a:xfrm>
          <a:custGeom>
            <a:avLst/>
            <a:gdLst>
              <a:gd name="T0" fmla="*/ 0 w 2335"/>
              <a:gd name="T1" fmla="*/ 0 h 3955"/>
              <a:gd name="T2" fmla="*/ 0 w 2335"/>
              <a:gd name="T3" fmla="*/ 3954 h 3955"/>
              <a:gd name="T4" fmla="*/ 2334 w 2335"/>
              <a:gd name="T5" fmla="*/ 3954 h 3955"/>
              <a:gd name="T6" fmla="*/ 2334 w 2335"/>
              <a:gd name="T7" fmla="*/ 0 h 3955"/>
              <a:gd name="T8" fmla="*/ 0 w 2335"/>
              <a:gd name="T9" fmla="*/ 0 h 3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3955">
                <a:moveTo>
                  <a:pt x="0" y="0"/>
                </a:moveTo>
                <a:lnTo>
                  <a:pt x="0" y="3954"/>
                </a:lnTo>
                <a:lnTo>
                  <a:pt x="2334" y="3954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21" name="Freeform 25"/>
          <p:cNvSpPr>
            <a:spLocks noChangeArrowheads="1"/>
          </p:cNvSpPr>
          <p:nvPr/>
        </p:nvSpPr>
        <p:spPr bwMode="auto">
          <a:xfrm>
            <a:off x="7192801" y="2530346"/>
            <a:ext cx="761760" cy="266428"/>
          </a:xfrm>
          <a:custGeom>
            <a:avLst/>
            <a:gdLst>
              <a:gd name="T0" fmla="*/ 0 w 2334"/>
              <a:gd name="T1" fmla="*/ 0 h 817"/>
              <a:gd name="T2" fmla="*/ 0 w 2334"/>
              <a:gd name="T3" fmla="*/ 816 h 817"/>
              <a:gd name="T4" fmla="*/ 2333 w 2334"/>
              <a:gd name="T5" fmla="*/ 816 h 817"/>
              <a:gd name="T6" fmla="*/ 2333 w 2334"/>
              <a:gd name="T7" fmla="*/ 0 h 817"/>
              <a:gd name="T8" fmla="*/ 0 w 2334"/>
              <a:gd name="T9" fmla="*/ 0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817">
                <a:moveTo>
                  <a:pt x="0" y="0"/>
                </a:moveTo>
                <a:lnTo>
                  <a:pt x="0" y="816"/>
                </a:lnTo>
                <a:lnTo>
                  <a:pt x="2333" y="816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22" name="Freeform 26"/>
          <p:cNvSpPr>
            <a:spLocks noChangeArrowheads="1"/>
          </p:cNvSpPr>
          <p:nvPr/>
        </p:nvSpPr>
        <p:spPr bwMode="auto">
          <a:xfrm>
            <a:off x="6179041" y="2477060"/>
            <a:ext cx="761760" cy="266428"/>
          </a:xfrm>
          <a:custGeom>
            <a:avLst/>
            <a:gdLst>
              <a:gd name="T0" fmla="*/ 0 w 2334"/>
              <a:gd name="T1" fmla="*/ 0 h 817"/>
              <a:gd name="T2" fmla="*/ 0 w 2334"/>
              <a:gd name="T3" fmla="*/ 816 h 817"/>
              <a:gd name="T4" fmla="*/ 2333 w 2334"/>
              <a:gd name="T5" fmla="*/ 816 h 817"/>
              <a:gd name="T6" fmla="*/ 2333 w 2334"/>
              <a:gd name="T7" fmla="*/ 0 h 817"/>
              <a:gd name="T8" fmla="*/ 0 w 2334"/>
              <a:gd name="T9" fmla="*/ 0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817">
                <a:moveTo>
                  <a:pt x="0" y="0"/>
                </a:moveTo>
                <a:lnTo>
                  <a:pt x="0" y="816"/>
                </a:lnTo>
                <a:lnTo>
                  <a:pt x="2333" y="816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23" name="Freeform 27"/>
          <p:cNvSpPr>
            <a:spLocks noChangeArrowheads="1"/>
          </p:cNvSpPr>
          <p:nvPr/>
        </p:nvSpPr>
        <p:spPr bwMode="auto">
          <a:xfrm>
            <a:off x="5163840" y="2418015"/>
            <a:ext cx="757440" cy="434926"/>
          </a:xfrm>
          <a:custGeom>
            <a:avLst/>
            <a:gdLst>
              <a:gd name="T0" fmla="*/ 0 w 2320"/>
              <a:gd name="T1" fmla="*/ 0 h 1332"/>
              <a:gd name="T2" fmla="*/ 0 w 2320"/>
              <a:gd name="T3" fmla="*/ 1331 h 1332"/>
              <a:gd name="T4" fmla="*/ 2319 w 2320"/>
              <a:gd name="T5" fmla="*/ 1331 h 1332"/>
              <a:gd name="T6" fmla="*/ 2319 w 2320"/>
              <a:gd name="T7" fmla="*/ 0 h 1332"/>
              <a:gd name="T8" fmla="*/ 0 w 2320"/>
              <a:gd name="T9" fmla="*/ 0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332">
                <a:moveTo>
                  <a:pt x="0" y="0"/>
                </a:moveTo>
                <a:lnTo>
                  <a:pt x="0" y="1331"/>
                </a:lnTo>
                <a:lnTo>
                  <a:pt x="2319" y="1331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24" name="Freeform 28"/>
          <p:cNvSpPr>
            <a:spLocks noChangeArrowheads="1"/>
          </p:cNvSpPr>
          <p:nvPr/>
        </p:nvSpPr>
        <p:spPr bwMode="auto">
          <a:xfrm>
            <a:off x="4145761" y="2477060"/>
            <a:ext cx="761760" cy="377320"/>
          </a:xfrm>
          <a:custGeom>
            <a:avLst/>
            <a:gdLst>
              <a:gd name="T0" fmla="*/ 0 w 2334"/>
              <a:gd name="T1" fmla="*/ 0 h 1157"/>
              <a:gd name="T2" fmla="*/ 0 w 2334"/>
              <a:gd name="T3" fmla="*/ 1156 h 1157"/>
              <a:gd name="T4" fmla="*/ 2333 w 2334"/>
              <a:gd name="T5" fmla="*/ 1156 h 1157"/>
              <a:gd name="T6" fmla="*/ 2333 w 2334"/>
              <a:gd name="T7" fmla="*/ 0 h 1157"/>
              <a:gd name="T8" fmla="*/ 0 w 2334"/>
              <a:gd name="T9" fmla="*/ 0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157">
                <a:moveTo>
                  <a:pt x="0" y="0"/>
                </a:moveTo>
                <a:lnTo>
                  <a:pt x="0" y="1156"/>
                </a:lnTo>
                <a:lnTo>
                  <a:pt x="2333" y="1156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25" name="Freeform 29"/>
          <p:cNvSpPr>
            <a:spLocks noChangeArrowheads="1"/>
          </p:cNvSpPr>
          <p:nvPr/>
        </p:nvSpPr>
        <p:spPr bwMode="auto">
          <a:xfrm>
            <a:off x="3130560" y="2364728"/>
            <a:ext cx="757440" cy="542937"/>
          </a:xfrm>
          <a:custGeom>
            <a:avLst/>
            <a:gdLst>
              <a:gd name="T0" fmla="*/ 0 w 2320"/>
              <a:gd name="T1" fmla="*/ 0 h 1661"/>
              <a:gd name="T2" fmla="*/ 0 w 2320"/>
              <a:gd name="T3" fmla="*/ 1660 h 1661"/>
              <a:gd name="T4" fmla="*/ 2319 w 2320"/>
              <a:gd name="T5" fmla="*/ 1660 h 1661"/>
              <a:gd name="T6" fmla="*/ 2319 w 2320"/>
              <a:gd name="T7" fmla="*/ 0 h 1661"/>
              <a:gd name="T8" fmla="*/ 0 w 2320"/>
              <a:gd name="T9" fmla="*/ 0 h 1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661">
                <a:moveTo>
                  <a:pt x="0" y="0"/>
                </a:moveTo>
                <a:lnTo>
                  <a:pt x="0" y="1660"/>
                </a:lnTo>
                <a:lnTo>
                  <a:pt x="2319" y="1660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26" name="Freeform 30"/>
          <p:cNvSpPr>
            <a:spLocks noChangeArrowheads="1"/>
          </p:cNvSpPr>
          <p:nvPr/>
        </p:nvSpPr>
        <p:spPr bwMode="auto">
          <a:xfrm>
            <a:off x="2112481" y="2530347"/>
            <a:ext cx="763200" cy="590462"/>
          </a:xfrm>
          <a:custGeom>
            <a:avLst/>
            <a:gdLst>
              <a:gd name="T0" fmla="*/ 0 w 2335"/>
              <a:gd name="T1" fmla="*/ 0 h 1809"/>
              <a:gd name="T2" fmla="*/ 0 w 2335"/>
              <a:gd name="T3" fmla="*/ 1808 h 1809"/>
              <a:gd name="T4" fmla="*/ 2334 w 2335"/>
              <a:gd name="T5" fmla="*/ 1808 h 1809"/>
              <a:gd name="T6" fmla="*/ 2334 w 2335"/>
              <a:gd name="T7" fmla="*/ 0 h 1809"/>
              <a:gd name="T8" fmla="*/ 0 w 2335"/>
              <a:gd name="T9" fmla="*/ 0 h 1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1809">
                <a:moveTo>
                  <a:pt x="0" y="0"/>
                </a:moveTo>
                <a:lnTo>
                  <a:pt x="0" y="1808"/>
                </a:lnTo>
                <a:lnTo>
                  <a:pt x="2334" y="1808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27" name="Freeform 31"/>
          <p:cNvSpPr>
            <a:spLocks noChangeArrowheads="1"/>
          </p:cNvSpPr>
          <p:nvPr/>
        </p:nvSpPr>
        <p:spPr bwMode="auto">
          <a:xfrm>
            <a:off x="1097280" y="1503518"/>
            <a:ext cx="761760" cy="3125128"/>
          </a:xfrm>
          <a:custGeom>
            <a:avLst/>
            <a:gdLst>
              <a:gd name="T0" fmla="*/ 0 w 2334"/>
              <a:gd name="T1" fmla="*/ 0 h 9571"/>
              <a:gd name="T2" fmla="*/ 0 w 2334"/>
              <a:gd name="T3" fmla="*/ 9570 h 9571"/>
              <a:gd name="T4" fmla="*/ 2333 w 2334"/>
              <a:gd name="T5" fmla="*/ 9570 h 9571"/>
              <a:gd name="T6" fmla="*/ 2333 w 2334"/>
              <a:gd name="T7" fmla="*/ 0 h 9571"/>
              <a:gd name="T8" fmla="*/ 0 w 2334"/>
              <a:gd name="T9" fmla="*/ 0 h 9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9571">
                <a:moveTo>
                  <a:pt x="0" y="0"/>
                </a:moveTo>
                <a:lnTo>
                  <a:pt x="0" y="9570"/>
                </a:lnTo>
                <a:lnTo>
                  <a:pt x="2333" y="9570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28" name="Freeform 32"/>
          <p:cNvSpPr>
            <a:spLocks noChangeArrowheads="1"/>
          </p:cNvSpPr>
          <p:nvPr/>
        </p:nvSpPr>
        <p:spPr bwMode="auto">
          <a:xfrm>
            <a:off x="7192801" y="1503518"/>
            <a:ext cx="761760" cy="648068"/>
          </a:xfrm>
          <a:custGeom>
            <a:avLst/>
            <a:gdLst>
              <a:gd name="T0" fmla="*/ 0 w 2334"/>
              <a:gd name="T1" fmla="*/ 0 h 1985"/>
              <a:gd name="T2" fmla="*/ 0 w 2334"/>
              <a:gd name="T3" fmla="*/ 1984 h 1985"/>
              <a:gd name="T4" fmla="*/ 2333 w 2334"/>
              <a:gd name="T5" fmla="*/ 1984 h 1985"/>
              <a:gd name="T6" fmla="*/ 2333 w 2334"/>
              <a:gd name="T7" fmla="*/ 0 h 1985"/>
              <a:gd name="T8" fmla="*/ 0 w 2334"/>
              <a:gd name="T9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985">
                <a:moveTo>
                  <a:pt x="0" y="0"/>
                </a:moveTo>
                <a:lnTo>
                  <a:pt x="0" y="1984"/>
                </a:lnTo>
                <a:lnTo>
                  <a:pt x="2333" y="1984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29" name="Freeform 33"/>
          <p:cNvSpPr>
            <a:spLocks noChangeArrowheads="1"/>
          </p:cNvSpPr>
          <p:nvPr/>
        </p:nvSpPr>
        <p:spPr bwMode="auto">
          <a:xfrm>
            <a:off x="6179041" y="1503518"/>
            <a:ext cx="761760" cy="594783"/>
          </a:xfrm>
          <a:custGeom>
            <a:avLst/>
            <a:gdLst>
              <a:gd name="T0" fmla="*/ 0 w 2334"/>
              <a:gd name="T1" fmla="*/ 0 h 1823"/>
              <a:gd name="T2" fmla="*/ 0 w 2334"/>
              <a:gd name="T3" fmla="*/ 1822 h 1823"/>
              <a:gd name="T4" fmla="*/ 2333 w 2334"/>
              <a:gd name="T5" fmla="*/ 1822 h 1823"/>
              <a:gd name="T6" fmla="*/ 2333 w 2334"/>
              <a:gd name="T7" fmla="*/ 0 h 1823"/>
              <a:gd name="T8" fmla="*/ 0 w 2334"/>
              <a:gd name="T9" fmla="*/ 0 h 1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823">
                <a:moveTo>
                  <a:pt x="0" y="0"/>
                </a:moveTo>
                <a:lnTo>
                  <a:pt x="0" y="1822"/>
                </a:lnTo>
                <a:lnTo>
                  <a:pt x="2333" y="182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30" name="Freeform 34"/>
          <p:cNvSpPr>
            <a:spLocks noChangeArrowheads="1"/>
          </p:cNvSpPr>
          <p:nvPr/>
        </p:nvSpPr>
        <p:spPr bwMode="auto">
          <a:xfrm>
            <a:off x="5163840" y="1503518"/>
            <a:ext cx="757440" cy="648068"/>
          </a:xfrm>
          <a:custGeom>
            <a:avLst/>
            <a:gdLst>
              <a:gd name="T0" fmla="*/ 0 w 2320"/>
              <a:gd name="T1" fmla="*/ 0 h 1985"/>
              <a:gd name="T2" fmla="*/ 0 w 2320"/>
              <a:gd name="T3" fmla="*/ 1984 h 1985"/>
              <a:gd name="T4" fmla="*/ 2319 w 2320"/>
              <a:gd name="T5" fmla="*/ 1984 h 1985"/>
              <a:gd name="T6" fmla="*/ 2319 w 2320"/>
              <a:gd name="T7" fmla="*/ 0 h 1985"/>
              <a:gd name="T8" fmla="*/ 0 w 2320"/>
              <a:gd name="T9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985">
                <a:moveTo>
                  <a:pt x="0" y="0"/>
                </a:moveTo>
                <a:lnTo>
                  <a:pt x="0" y="1984"/>
                </a:lnTo>
                <a:lnTo>
                  <a:pt x="2319" y="1984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>
            <a:off x="4145761" y="1503518"/>
            <a:ext cx="761760" cy="537177"/>
          </a:xfrm>
          <a:custGeom>
            <a:avLst/>
            <a:gdLst>
              <a:gd name="T0" fmla="*/ 0 w 2334"/>
              <a:gd name="T1" fmla="*/ 0 h 1646"/>
              <a:gd name="T2" fmla="*/ 0 w 2334"/>
              <a:gd name="T3" fmla="*/ 1645 h 1646"/>
              <a:gd name="T4" fmla="*/ 2333 w 2334"/>
              <a:gd name="T5" fmla="*/ 1645 h 1646"/>
              <a:gd name="T6" fmla="*/ 2333 w 2334"/>
              <a:gd name="T7" fmla="*/ 0 h 1646"/>
              <a:gd name="T8" fmla="*/ 0 w 2334"/>
              <a:gd name="T9" fmla="*/ 0 h 1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646">
                <a:moveTo>
                  <a:pt x="0" y="0"/>
                </a:moveTo>
                <a:lnTo>
                  <a:pt x="0" y="1645"/>
                </a:lnTo>
                <a:lnTo>
                  <a:pt x="2333" y="164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32" name="Freeform 36"/>
          <p:cNvSpPr>
            <a:spLocks noChangeArrowheads="1"/>
          </p:cNvSpPr>
          <p:nvPr/>
        </p:nvSpPr>
        <p:spPr bwMode="auto">
          <a:xfrm>
            <a:off x="3130560" y="1503518"/>
            <a:ext cx="757440" cy="648068"/>
          </a:xfrm>
          <a:custGeom>
            <a:avLst/>
            <a:gdLst>
              <a:gd name="T0" fmla="*/ 0 w 2320"/>
              <a:gd name="T1" fmla="*/ 0 h 1985"/>
              <a:gd name="T2" fmla="*/ 0 w 2320"/>
              <a:gd name="T3" fmla="*/ 1984 h 1985"/>
              <a:gd name="T4" fmla="*/ 2319 w 2320"/>
              <a:gd name="T5" fmla="*/ 1984 h 1985"/>
              <a:gd name="T6" fmla="*/ 2319 w 2320"/>
              <a:gd name="T7" fmla="*/ 0 h 1985"/>
              <a:gd name="T8" fmla="*/ 0 w 2320"/>
              <a:gd name="T9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985">
                <a:moveTo>
                  <a:pt x="0" y="0"/>
                </a:moveTo>
                <a:lnTo>
                  <a:pt x="0" y="1984"/>
                </a:lnTo>
                <a:lnTo>
                  <a:pt x="2319" y="1984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33" name="Freeform 37"/>
          <p:cNvSpPr>
            <a:spLocks noChangeArrowheads="1"/>
          </p:cNvSpPr>
          <p:nvPr/>
        </p:nvSpPr>
        <p:spPr bwMode="auto">
          <a:xfrm>
            <a:off x="2112481" y="1503519"/>
            <a:ext cx="763200" cy="914496"/>
          </a:xfrm>
          <a:custGeom>
            <a:avLst/>
            <a:gdLst>
              <a:gd name="T0" fmla="*/ 0 w 2335"/>
              <a:gd name="T1" fmla="*/ 0 h 2799"/>
              <a:gd name="T2" fmla="*/ 0 w 2335"/>
              <a:gd name="T3" fmla="*/ 2798 h 2799"/>
              <a:gd name="T4" fmla="*/ 2334 w 2335"/>
              <a:gd name="T5" fmla="*/ 2798 h 2799"/>
              <a:gd name="T6" fmla="*/ 2334 w 2335"/>
              <a:gd name="T7" fmla="*/ 0 h 2799"/>
              <a:gd name="T8" fmla="*/ 0 w 2335"/>
              <a:gd name="T9" fmla="*/ 0 h 2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2799">
                <a:moveTo>
                  <a:pt x="0" y="0"/>
                </a:moveTo>
                <a:lnTo>
                  <a:pt x="0" y="2798"/>
                </a:lnTo>
                <a:lnTo>
                  <a:pt x="2334" y="2798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969121" y="5384726"/>
            <a:ext cx="711504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944640" y="5376085"/>
            <a:ext cx="2448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1131840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2151360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2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3163681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3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4200481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4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5212800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5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6216481" y="546969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6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7241761" y="5471135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7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313920" y="5727482"/>
            <a:ext cx="8625600" cy="39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2200"/>
              <a:t>Number of Potential Donors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331200" y="1388306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100%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331200" y="2140065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80%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331200" y="2923507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60%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331200" y="3708390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40%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331200" y="4480311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20%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249121" y="216023"/>
            <a:ext cx="8625600" cy="59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3600" dirty="0" smtClean="0"/>
              <a:t>Near misses</a:t>
            </a:r>
            <a:endParaRPr lang="en-US" sz="3600" dirty="0"/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5957280" y="1676336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First 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5957280" y="3440522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Last </a:t>
            </a: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5957280" y="2527466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5-25 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5957280" y="4650249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No </a:t>
            </a:r>
          </a:p>
        </p:txBody>
      </p:sp>
      <p:sp>
        <p:nvSpPr>
          <p:cNvPr id="4154" name="Freeform 58"/>
          <p:cNvSpPr>
            <a:spLocks noChangeArrowheads="1"/>
          </p:cNvSpPr>
          <p:nvPr/>
        </p:nvSpPr>
        <p:spPr bwMode="auto">
          <a:xfrm>
            <a:off x="7192801" y="2151586"/>
            <a:ext cx="761760" cy="377320"/>
          </a:xfrm>
          <a:custGeom>
            <a:avLst/>
            <a:gdLst>
              <a:gd name="T0" fmla="*/ 0 w 2334"/>
              <a:gd name="T1" fmla="*/ 0 h 1157"/>
              <a:gd name="T2" fmla="*/ 0 w 2334"/>
              <a:gd name="T3" fmla="*/ 1156 h 1157"/>
              <a:gd name="T4" fmla="*/ 2333 w 2334"/>
              <a:gd name="T5" fmla="*/ 1156 h 1157"/>
              <a:gd name="T6" fmla="*/ 2333 w 2334"/>
              <a:gd name="T7" fmla="*/ 0 h 1157"/>
              <a:gd name="T8" fmla="*/ 0 w 2334"/>
              <a:gd name="T9" fmla="*/ 0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157">
                <a:moveTo>
                  <a:pt x="0" y="0"/>
                </a:moveTo>
                <a:lnTo>
                  <a:pt x="0" y="1156"/>
                </a:lnTo>
                <a:lnTo>
                  <a:pt x="2333" y="1156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34999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55" name="Freeform 59"/>
          <p:cNvSpPr>
            <a:spLocks noChangeArrowheads="1"/>
          </p:cNvSpPr>
          <p:nvPr/>
        </p:nvSpPr>
        <p:spPr bwMode="auto">
          <a:xfrm>
            <a:off x="6179041" y="2098301"/>
            <a:ext cx="761760" cy="377320"/>
          </a:xfrm>
          <a:custGeom>
            <a:avLst/>
            <a:gdLst>
              <a:gd name="T0" fmla="*/ 0 w 2334"/>
              <a:gd name="T1" fmla="*/ 0 h 1157"/>
              <a:gd name="T2" fmla="*/ 0 w 2334"/>
              <a:gd name="T3" fmla="*/ 1156 h 1157"/>
              <a:gd name="T4" fmla="*/ 2333 w 2334"/>
              <a:gd name="T5" fmla="*/ 1156 h 1157"/>
              <a:gd name="T6" fmla="*/ 2333 w 2334"/>
              <a:gd name="T7" fmla="*/ 0 h 1157"/>
              <a:gd name="T8" fmla="*/ 0 w 2334"/>
              <a:gd name="T9" fmla="*/ 0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157">
                <a:moveTo>
                  <a:pt x="0" y="0"/>
                </a:moveTo>
                <a:lnTo>
                  <a:pt x="0" y="1156"/>
                </a:lnTo>
                <a:lnTo>
                  <a:pt x="2333" y="1156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34999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56" name="Freeform 60"/>
          <p:cNvSpPr>
            <a:spLocks noChangeArrowheads="1"/>
          </p:cNvSpPr>
          <p:nvPr/>
        </p:nvSpPr>
        <p:spPr bwMode="auto">
          <a:xfrm>
            <a:off x="5163840" y="2151586"/>
            <a:ext cx="757440" cy="266428"/>
          </a:xfrm>
          <a:custGeom>
            <a:avLst/>
            <a:gdLst>
              <a:gd name="T0" fmla="*/ 0 w 2320"/>
              <a:gd name="T1" fmla="*/ 0 h 816"/>
              <a:gd name="T2" fmla="*/ 0 w 2320"/>
              <a:gd name="T3" fmla="*/ 815 h 816"/>
              <a:gd name="T4" fmla="*/ 2319 w 2320"/>
              <a:gd name="T5" fmla="*/ 815 h 816"/>
              <a:gd name="T6" fmla="*/ 2319 w 2320"/>
              <a:gd name="T7" fmla="*/ 0 h 816"/>
              <a:gd name="T8" fmla="*/ 0 w 2320"/>
              <a:gd name="T9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816">
                <a:moveTo>
                  <a:pt x="0" y="0"/>
                </a:moveTo>
                <a:lnTo>
                  <a:pt x="0" y="815"/>
                </a:lnTo>
                <a:lnTo>
                  <a:pt x="2319" y="815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34999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57" name="Freeform 61"/>
          <p:cNvSpPr>
            <a:spLocks noChangeArrowheads="1"/>
          </p:cNvSpPr>
          <p:nvPr/>
        </p:nvSpPr>
        <p:spPr bwMode="auto">
          <a:xfrm>
            <a:off x="4145761" y="2040695"/>
            <a:ext cx="761760" cy="436365"/>
          </a:xfrm>
          <a:custGeom>
            <a:avLst/>
            <a:gdLst>
              <a:gd name="T0" fmla="*/ 0 w 2334"/>
              <a:gd name="T1" fmla="*/ 0 h 1334"/>
              <a:gd name="T2" fmla="*/ 0 w 2334"/>
              <a:gd name="T3" fmla="*/ 1333 h 1334"/>
              <a:gd name="T4" fmla="*/ 2333 w 2334"/>
              <a:gd name="T5" fmla="*/ 1333 h 1334"/>
              <a:gd name="T6" fmla="*/ 2333 w 2334"/>
              <a:gd name="T7" fmla="*/ 0 h 1334"/>
              <a:gd name="T8" fmla="*/ 0 w 2334"/>
              <a:gd name="T9" fmla="*/ 0 h 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334">
                <a:moveTo>
                  <a:pt x="0" y="0"/>
                </a:moveTo>
                <a:lnTo>
                  <a:pt x="0" y="1333"/>
                </a:lnTo>
                <a:lnTo>
                  <a:pt x="2333" y="1333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34999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58" name="Freeform 62"/>
          <p:cNvSpPr>
            <a:spLocks noChangeArrowheads="1"/>
          </p:cNvSpPr>
          <p:nvPr/>
        </p:nvSpPr>
        <p:spPr bwMode="auto">
          <a:xfrm>
            <a:off x="3132001" y="2151586"/>
            <a:ext cx="757440" cy="213142"/>
          </a:xfrm>
          <a:custGeom>
            <a:avLst/>
            <a:gdLst>
              <a:gd name="T0" fmla="*/ 0 w 2320"/>
              <a:gd name="T1" fmla="*/ 0 h 653"/>
              <a:gd name="T2" fmla="*/ 0 w 2320"/>
              <a:gd name="T3" fmla="*/ 652 h 653"/>
              <a:gd name="T4" fmla="*/ 2319 w 2320"/>
              <a:gd name="T5" fmla="*/ 652 h 653"/>
              <a:gd name="T6" fmla="*/ 2319 w 2320"/>
              <a:gd name="T7" fmla="*/ 0 h 653"/>
              <a:gd name="T8" fmla="*/ 0 w 2320"/>
              <a:gd name="T9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653">
                <a:moveTo>
                  <a:pt x="0" y="0"/>
                </a:moveTo>
                <a:lnTo>
                  <a:pt x="0" y="652"/>
                </a:lnTo>
                <a:lnTo>
                  <a:pt x="2319" y="652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34999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59" name="Freeform 63"/>
          <p:cNvSpPr>
            <a:spLocks noChangeArrowheads="1"/>
          </p:cNvSpPr>
          <p:nvPr/>
        </p:nvSpPr>
        <p:spPr bwMode="auto">
          <a:xfrm>
            <a:off x="2112481" y="2418015"/>
            <a:ext cx="763200" cy="112332"/>
          </a:xfrm>
          <a:custGeom>
            <a:avLst/>
            <a:gdLst>
              <a:gd name="T0" fmla="*/ 0 w 2335"/>
              <a:gd name="T1" fmla="*/ 0 h 342"/>
              <a:gd name="T2" fmla="*/ 0 w 2335"/>
              <a:gd name="T3" fmla="*/ 341 h 342"/>
              <a:gd name="T4" fmla="*/ 2334 w 2335"/>
              <a:gd name="T5" fmla="*/ 341 h 342"/>
              <a:gd name="T6" fmla="*/ 2334 w 2335"/>
              <a:gd name="T7" fmla="*/ 0 h 342"/>
              <a:gd name="T8" fmla="*/ 0 w 2335"/>
              <a:gd name="T9" fmla="*/ 0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342">
                <a:moveTo>
                  <a:pt x="0" y="0"/>
                </a:moveTo>
                <a:lnTo>
                  <a:pt x="0" y="341"/>
                </a:lnTo>
                <a:lnTo>
                  <a:pt x="2334" y="341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34999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5957280" y="2167428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0-5 </a:t>
            </a:r>
          </a:p>
        </p:txBody>
      </p:sp>
      <p:sp>
        <p:nvSpPr>
          <p:cNvPr id="4161" name="Freeform 65"/>
          <p:cNvSpPr>
            <a:spLocks noChangeArrowheads="1"/>
          </p:cNvSpPr>
          <p:nvPr/>
        </p:nvSpPr>
        <p:spPr bwMode="auto">
          <a:xfrm>
            <a:off x="7192801" y="2796774"/>
            <a:ext cx="761760" cy="270748"/>
          </a:xfrm>
          <a:custGeom>
            <a:avLst/>
            <a:gdLst>
              <a:gd name="T0" fmla="*/ 0 w 2334"/>
              <a:gd name="T1" fmla="*/ 0 h 830"/>
              <a:gd name="T2" fmla="*/ 0 w 2334"/>
              <a:gd name="T3" fmla="*/ 829 h 830"/>
              <a:gd name="T4" fmla="*/ 2333 w 2334"/>
              <a:gd name="T5" fmla="*/ 829 h 830"/>
              <a:gd name="T6" fmla="*/ 2333 w 2334"/>
              <a:gd name="T7" fmla="*/ 0 h 830"/>
              <a:gd name="T8" fmla="*/ 0 w 2334"/>
              <a:gd name="T9" fmla="*/ 0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830">
                <a:moveTo>
                  <a:pt x="0" y="0"/>
                </a:moveTo>
                <a:lnTo>
                  <a:pt x="0" y="829"/>
                </a:lnTo>
                <a:lnTo>
                  <a:pt x="2333" y="829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34999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62" name="Freeform 66"/>
          <p:cNvSpPr>
            <a:spLocks noChangeArrowheads="1"/>
          </p:cNvSpPr>
          <p:nvPr/>
        </p:nvSpPr>
        <p:spPr bwMode="auto">
          <a:xfrm>
            <a:off x="6179041" y="2743489"/>
            <a:ext cx="761760" cy="53285"/>
          </a:xfrm>
          <a:custGeom>
            <a:avLst/>
            <a:gdLst>
              <a:gd name="T0" fmla="*/ 0 w 2334"/>
              <a:gd name="T1" fmla="*/ 0 h 164"/>
              <a:gd name="T2" fmla="*/ 0 w 2334"/>
              <a:gd name="T3" fmla="*/ 163 h 164"/>
              <a:gd name="T4" fmla="*/ 2333 w 2334"/>
              <a:gd name="T5" fmla="*/ 163 h 164"/>
              <a:gd name="T6" fmla="*/ 2333 w 2334"/>
              <a:gd name="T7" fmla="*/ 0 h 164"/>
              <a:gd name="T8" fmla="*/ 0 w 2334"/>
              <a:gd name="T9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64">
                <a:moveTo>
                  <a:pt x="0" y="0"/>
                </a:moveTo>
                <a:lnTo>
                  <a:pt x="0" y="163"/>
                </a:lnTo>
                <a:lnTo>
                  <a:pt x="2333" y="163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34999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63" name="Freeform 67"/>
          <p:cNvSpPr>
            <a:spLocks noChangeArrowheads="1"/>
          </p:cNvSpPr>
          <p:nvPr/>
        </p:nvSpPr>
        <p:spPr bwMode="auto">
          <a:xfrm>
            <a:off x="4145761" y="2854380"/>
            <a:ext cx="761760" cy="53286"/>
          </a:xfrm>
          <a:custGeom>
            <a:avLst/>
            <a:gdLst>
              <a:gd name="T0" fmla="*/ 0 w 2334"/>
              <a:gd name="T1" fmla="*/ 0 h 164"/>
              <a:gd name="T2" fmla="*/ 0 w 2334"/>
              <a:gd name="T3" fmla="*/ 163 h 164"/>
              <a:gd name="T4" fmla="*/ 2333 w 2334"/>
              <a:gd name="T5" fmla="*/ 163 h 164"/>
              <a:gd name="T6" fmla="*/ 2333 w 2334"/>
              <a:gd name="T7" fmla="*/ 0 h 164"/>
              <a:gd name="T8" fmla="*/ 0 w 2334"/>
              <a:gd name="T9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64">
                <a:moveTo>
                  <a:pt x="0" y="0"/>
                </a:moveTo>
                <a:lnTo>
                  <a:pt x="0" y="163"/>
                </a:lnTo>
                <a:lnTo>
                  <a:pt x="2333" y="163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34999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64" name="Freeform 68"/>
          <p:cNvSpPr>
            <a:spLocks noChangeArrowheads="1"/>
          </p:cNvSpPr>
          <p:nvPr/>
        </p:nvSpPr>
        <p:spPr bwMode="auto">
          <a:xfrm>
            <a:off x="3132001" y="2907666"/>
            <a:ext cx="757440" cy="430605"/>
          </a:xfrm>
          <a:custGeom>
            <a:avLst/>
            <a:gdLst>
              <a:gd name="T0" fmla="*/ 0 w 2320"/>
              <a:gd name="T1" fmla="*/ 0 h 1319"/>
              <a:gd name="T2" fmla="*/ 0 w 2320"/>
              <a:gd name="T3" fmla="*/ 1318 h 1319"/>
              <a:gd name="T4" fmla="*/ 2319 w 2320"/>
              <a:gd name="T5" fmla="*/ 1318 h 1319"/>
              <a:gd name="T6" fmla="*/ 2319 w 2320"/>
              <a:gd name="T7" fmla="*/ 0 h 1319"/>
              <a:gd name="T8" fmla="*/ 0 w 2320"/>
              <a:gd name="T9" fmla="*/ 0 h 1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319">
                <a:moveTo>
                  <a:pt x="0" y="0"/>
                </a:moveTo>
                <a:lnTo>
                  <a:pt x="0" y="1318"/>
                </a:lnTo>
                <a:lnTo>
                  <a:pt x="2319" y="1318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34999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65" name="Freeform 69"/>
          <p:cNvSpPr>
            <a:spLocks noChangeArrowheads="1"/>
          </p:cNvSpPr>
          <p:nvPr/>
        </p:nvSpPr>
        <p:spPr bwMode="auto">
          <a:xfrm>
            <a:off x="2112481" y="3120808"/>
            <a:ext cx="763200" cy="217462"/>
          </a:xfrm>
          <a:custGeom>
            <a:avLst/>
            <a:gdLst>
              <a:gd name="T0" fmla="*/ 0 w 2335"/>
              <a:gd name="T1" fmla="*/ 0 h 667"/>
              <a:gd name="T2" fmla="*/ 0 w 2335"/>
              <a:gd name="T3" fmla="*/ 666 h 667"/>
              <a:gd name="T4" fmla="*/ 2334 w 2335"/>
              <a:gd name="T5" fmla="*/ 666 h 667"/>
              <a:gd name="T6" fmla="*/ 2334 w 2335"/>
              <a:gd name="T7" fmla="*/ 0 h 667"/>
              <a:gd name="T8" fmla="*/ 0 w 2335"/>
              <a:gd name="T9" fmla="*/ 0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667">
                <a:moveTo>
                  <a:pt x="0" y="0"/>
                </a:moveTo>
                <a:lnTo>
                  <a:pt x="0" y="666"/>
                </a:lnTo>
                <a:lnTo>
                  <a:pt x="2334" y="666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34999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5957280" y="2770851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25-30 </a:t>
            </a:r>
          </a:p>
        </p:txBody>
      </p:sp>
    </p:spTree>
    <p:extLst>
      <p:ext uri="{BB962C8B-B14F-4D97-AF65-F5344CB8AC3E}">
        <p14:creationId xmlns:p14="http://schemas.microsoft.com/office/powerpoint/2010/main" val="26834681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Line 1"/>
          <p:cNvSpPr>
            <a:spLocks noChangeShapeType="1"/>
          </p:cNvSpPr>
          <p:nvPr/>
        </p:nvSpPr>
        <p:spPr bwMode="auto">
          <a:xfrm>
            <a:off x="944640" y="5384726"/>
            <a:ext cx="2448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944640" y="4997324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944640" y="4609925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944640" y="4218204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944640" y="3830802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44640" y="3443402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944640" y="3057442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44640" y="2670040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944640" y="2278319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944640" y="1890919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944640" y="1503518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32" name="Freeform 12"/>
          <p:cNvSpPr>
            <a:spLocks noChangeArrowheads="1"/>
          </p:cNvSpPr>
          <p:nvPr/>
        </p:nvSpPr>
        <p:spPr bwMode="auto">
          <a:xfrm>
            <a:off x="7192801" y="4899394"/>
            <a:ext cx="761760" cy="483891"/>
          </a:xfrm>
          <a:custGeom>
            <a:avLst/>
            <a:gdLst>
              <a:gd name="T0" fmla="*/ 0 w 2334"/>
              <a:gd name="T1" fmla="*/ 0 h 1483"/>
              <a:gd name="T2" fmla="*/ 0 w 2334"/>
              <a:gd name="T3" fmla="*/ 1482 h 1483"/>
              <a:gd name="T4" fmla="*/ 2333 w 2334"/>
              <a:gd name="T5" fmla="*/ 1482 h 1483"/>
              <a:gd name="T6" fmla="*/ 2333 w 2334"/>
              <a:gd name="T7" fmla="*/ 0 h 1483"/>
              <a:gd name="T8" fmla="*/ 0 w 2334"/>
              <a:gd name="T9" fmla="*/ 0 h 1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483">
                <a:moveTo>
                  <a:pt x="0" y="0"/>
                </a:moveTo>
                <a:lnTo>
                  <a:pt x="0" y="1482"/>
                </a:lnTo>
                <a:lnTo>
                  <a:pt x="2333" y="148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3" name="Freeform 13"/>
          <p:cNvSpPr>
            <a:spLocks noChangeArrowheads="1"/>
          </p:cNvSpPr>
          <p:nvPr/>
        </p:nvSpPr>
        <p:spPr bwMode="auto">
          <a:xfrm>
            <a:off x="6179041" y="4952680"/>
            <a:ext cx="761760" cy="430605"/>
          </a:xfrm>
          <a:custGeom>
            <a:avLst/>
            <a:gdLst>
              <a:gd name="T0" fmla="*/ 0 w 2334"/>
              <a:gd name="T1" fmla="*/ 0 h 1320"/>
              <a:gd name="T2" fmla="*/ 0 w 2334"/>
              <a:gd name="T3" fmla="*/ 1319 h 1320"/>
              <a:gd name="T4" fmla="*/ 2333 w 2334"/>
              <a:gd name="T5" fmla="*/ 1319 h 1320"/>
              <a:gd name="T6" fmla="*/ 2333 w 2334"/>
              <a:gd name="T7" fmla="*/ 0 h 1320"/>
              <a:gd name="T8" fmla="*/ 0 w 2334"/>
              <a:gd name="T9" fmla="*/ 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320">
                <a:moveTo>
                  <a:pt x="0" y="0"/>
                </a:moveTo>
                <a:lnTo>
                  <a:pt x="0" y="1319"/>
                </a:lnTo>
                <a:lnTo>
                  <a:pt x="2333" y="1319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4" name="Freeform 14"/>
          <p:cNvSpPr>
            <a:spLocks noChangeArrowheads="1"/>
          </p:cNvSpPr>
          <p:nvPr/>
        </p:nvSpPr>
        <p:spPr bwMode="auto">
          <a:xfrm>
            <a:off x="5163840" y="4952680"/>
            <a:ext cx="757440" cy="430605"/>
          </a:xfrm>
          <a:custGeom>
            <a:avLst/>
            <a:gdLst>
              <a:gd name="T0" fmla="*/ 0 w 2320"/>
              <a:gd name="T1" fmla="*/ 0 h 1320"/>
              <a:gd name="T2" fmla="*/ 0 w 2320"/>
              <a:gd name="T3" fmla="*/ 1319 h 1320"/>
              <a:gd name="T4" fmla="*/ 2319 w 2320"/>
              <a:gd name="T5" fmla="*/ 1319 h 1320"/>
              <a:gd name="T6" fmla="*/ 2319 w 2320"/>
              <a:gd name="T7" fmla="*/ 0 h 1320"/>
              <a:gd name="T8" fmla="*/ 0 w 2320"/>
              <a:gd name="T9" fmla="*/ 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320">
                <a:moveTo>
                  <a:pt x="0" y="0"/>
                </a:moveTo>
                <a:lnTo>
                  <a:pt x="0" y="1319"/>
                </a:lnTo>
                <a:lnTo>
                  <a:pt x="2319" y="1319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5" name="Freeform 15"/>
          <p:cNvSpPr>
            <a:spLocks noChangeArrowheads="1"/>
          </p:cNvSpPr>
          <p:nvPr/>
        </p:nvSpPr>
        <p:spPr bwMode="auto">
          <a:xfrm>
            <a:off x="4145761" y="4681932"/>
            <a:ext cx="761760" cy="702794"/>
          </a:xfrm>
          <a:custGeom>
            <a:avLst/>
            <a:gdLst>
              <a:gd name="T0" fmla="*/ 0 w 2334"/>
              <a:gd name="T1" fmla="*/ 0 h 2150"/>
              <a:gd name="T2" fmla="*/ 0 w 2334"/>
              <a:gd name="T3" fmla="*/ 2149 h 2150"/>
              <a:gd name="T4" fmla="*/ 2333 w 2334"/>
              <a:gd name="T5" fmla="*/ 2149 h 2150"/>
              <a:gd name="T6" fmla="*/ 2333 w 2334"/>
              <a:gd name="T7" fmla="*/ 0 h 2150"/>
              <a:gd name="T8" fmla="*/ 0 w 2334"/>
              <a:gd name="T9" fmla="*/ 0 h 2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2150">
                <a:moveTo>
                  <a:pt x="0" y="0"/>
                </a:moveTo>
                <a:lnTo>
                  <a:pt x="0" y="2149"/>
                </a:lnTo>
                <a:lnTo>
                  <a:pt x="2333" y="2149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6" name="Freeform 16"/>
          <p:cNvSpPr>
            <a:spLocks noChangeArrowheads="1"/>
          </p:cNvSpPr>
          <p:nvPr/>
        </p:nvSpPr>
        <p:spPr bwMode="auto">
          <a:xfrm>
            <a:off x="3130560" y="5266634"/>
            <a:ext cx="757440" cy="118092"/>
          </a:xfrm>
          <a:custGeom>
            <a:avLst/>
            <a:gdLst>
              <a:gd name="T0" fmla="*/ 0 w 2320"/>
              <a:gd name="T1" fmla="*/ 0 h 360"/>
              <a:gd name="T2" fmla="*/ 0 w 2320"/>
              <a:gd name="T3" fmla="*/ 359 h 360"/>
              <a:gd name="T4" fmla="*/ 2319 w 2320"/>
              <a:gd name="T5" fmla="*/ 359 h 360"/>
              <a:gd name="T6" fmla="*/ 2319 w 2320"/>
              <a:gd name="T7" fmla="*/ 0 h 360"/>
              <a:gd name="T8" fmla="*/ 0 w 2320"/>
              <a:gd name="T9" fmla="*/ 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360">
                <a:moveTo>
                  <a:pt x="0" y="0"/>
                </a:moveTo>
                <a:lnTo>
                  <a:pt x="0" y="359"/>
                </a:lnTo>
                <a:lnTo>
                  <a:pt x="2319" y="359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7" name="Freeform 17"/>
          <p:cNvSpPr>
            <a:spLocks noChangeArrowheads="1"/>
          </p:cNvSpPr>
          <p:nvPr/>
        </p:nvSpPr>
        <p:spPr bwMode="auto">
          <a:xfrm>
            <a:off x="2112481" y="4952680"/>
            <a:ext cx="763200" cy="430605"/>
          </a:xfrm>
          <a:custGeom>
            <a:avLst/>
            <a:gdLst>
              <a:gd name="T0" fmla="*/ 0 w 2335"/>
              <a:gd name="T1" fmla="*/ 0 h 1320"/>
              <a:gd name="T2" fmla="*/ 0 w 2335"/>
              <a:gd name="T3" fmla="*/ 1319 h 1320"/>
              <a:gd name="T4" fmla="*/ 2334 w 2335"/>
              <a:gd name="T5" fmla="*/ 1319 h 1320"/>
              <a:gd name="T6" fmla="*/ 2334 w 2335"/>
              <a:gd name="T7" fmla="*/ 0 h 1320"/>
              <a:gd name="T8" fmla="*/ 0 w 2335"/>
              <a:gd name="T9" fmla="*/ 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1320">
                <a:moveTo>
                  <a:pt x="0" y="0"/>
                </a:moveTo>
                <a:lnTo>
                  <a:pt x="0" y="1319"/>
                </a:lnTo>
                <a:lnTo>
                  <a:pt x="2334" y="1319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8" name="Freeform 18"/>
          <p:cNvSpPr>
            <a:spLocks noChangeArrowheads="1"/>
          </p:cNvSpPr>
          <p:nvPr/>
        </p:nvSpPr>
        <p:spPr bwMode="auto">
          <a:xfrm>
            <a:off x="1097280" y="4628646"/>
            <a:ext cx="761760" cy="756080"/>
          </a:xfrm>
          <a:custGeom>
            <a:avLst/>
            <a:gdLst>
              <a:gd name="T0" fmla="*/ 0 w 2334"/>
              <a:gd name="T1" fmla="*/ 0 h 2313"/>
              <a:gd name="T2" fmla="*/ 0 w 2334"/>
              <a:gd name="T3" fmla="*/ 2312 h 2313"/>
              <a:gd name="T4" fmla="*/ 2333 w 2334"/>
              <a:gd name="T5" fmla="*/ 2312 h 2313"/>
              <a:gd name="T6" fmla="*/ 2333 w 2334"/>
              <a:gd name="T7" fmla="*/ 0 h 2313"/>
              <a:gd name="T8" fmla="*/ 0 w 2334"/>
              <a:gd name="T9" fmla="*/ 0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2313">
                <a:moveTo>
                  <a:pt x="0" y="0"/>
                </a:moveTo>
                <a:lnTo>
                  <a:pt x="0" y="2312"/>
                </a:lnTo>
                <a:lnTo>
                  <a:pt x="2333" y="231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9" name="Freeform 19"/>
          <p:cNvSpPr>
            <a:spLocks noChangeArrowheads="1"/>
          </p:cNvSpPr>
          <p:nvPr/>
        </p:nvSpPr>
        <p:spPr bwMode="auto">
          <a:xfrm>
            <a:off x="7192801" y="3391557"/>
            <a:ext cx="761760" cy="1506398"/>
          </a:xfrm>
          <a:custGeom>
            <a:avLst/>
            <a:gdLst>
              <a:gd name="T0" fmla="*/ 0 w 2334"/>
              <a:gd name="T1" fmla="*/ 0 h 4613"/>
              <a:gd name="T2" fmla="*/ 0 w 2334"/>
              <a:gd name="T3" fmla="*/ 4612 h 4613"/>
              <a:gd name="T4" fmla="*/ 2333 w 2334"/>
              <a:gd name="T5" fmla="*/ 4612 h 4613"/>
              <a:gd name="T6" fmla="*/ 2333 w 2334"/>
              <a:gd name="T7" fmla="*/ 0 h 4613"/>
              <a:gd name="T8" fmla="*/ 0 w 2334"/>
              <a:gd name="T9" fmla="*/ 0 h 4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4613">
                <a:moveTo>
                  <a:pt x="0" y="0"/>
                </a:moveTo>
                <a:lnTo>
                  <a:pt x="0" y="4612"/>
                </a:lnTo>
                <a:lnTo>
                  <a:pt x="2333" y="461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3333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0" name="Freeform 20"/>
          <p:cNvSpPr>
            <a:spLocks noChangeArrowheads="1"/>
          </p:cNvSpPr>
          <p:nvPr/>
        </p:nvSpPr>
        <p:spPr bwMode="auto">
          <a:xfrm>
            <a:off x="6179041" y="3283545"/>
            <a:ext cx="761760" cy="1669136"/>
          </a:xfrm>
          <a:custGeom>
            <a:avLst/>
            <a:gdLst>
              <a:gd name="T0" fmla="*/ 0 w 2334"/>
              <a:gd name="T1" fmla="*/ 0 h 5113"/>
              <a:gd name="T2" fmla="*/ 0 w 2334"/>
              <a:gd name="T3" fmla="*/ 5112 h 5113"/>
              <a:gd name="T4" fmla="*/ 2333 w 2334"/>
              <a:gd name="T5" fmla="*/ 5112 h 5113"/>
              <a:gd name="T6" fmla="*/ 2333 w 2334"/>
              <a:gd name="T7" fmla="*/ 0 h 5113"/>
              <a:gd name="T8" fmla="*/ 0 w 2334"/>
              <a:gd name="T9" fmla="*/ 0 h 5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5113">
                <a:moveTo>
                  <a:pt x="0" y="0"/>
                </a:moveTo>
                <a:lnTo>
                  <a:pt x="0" y="5112"/>
                </a:lnTo>
                <a:lnTo>
                  <a:pt x="2333" y="511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3333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1" name="Freeform 21"/>
          <p:cNvSpPr>
            <a:spLocks noChangeArrowheads="1"/>
          </p:cNvSpPr>
          <p:nvPr/>
        </p:nvSpPr>
        <p:spPr bwMode="auto">
          <a:xfrm>
            <a:off x="5163840" y="3066082"/>
            <a:ext cx="757440" cy="1888038"/>
          </a:xfrm>
          <a:custGeom>
            <a:avLst/>
            <a:gdLst>
              <a:gd name="T0" fmla="*/ 0 w 2320"/>
              <a:gd name="T1" fmla="*/ 0 h 5780"/>
              <a:gd name="T2" fmla="*/ 0 w 2320"/>
              <a:gd name="T3" fmla="*/ 5779 h 5780"/>
              <a:gd name="T4" fmla="*/ 2319 w 2320"/>
              <a:gd name="T5" fmla="*/ 5779 h 5780"/>
              <a:gd name="T6" fmla="*/ 2319 w 2320"/>
              <a:gd name="T7" fmla="*/ 0 h 5780"/>
              <a:gd name="T8" fmla="*/ 0 w 2320"/>
              <a:gd name="T9" fmla="*/ 0 h 5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5780">
                <a:moveTo>
                  <a:pt x="0" y="0"/>
                </a:moveTo>
                <a:lnTo>
                  <a:pt x="0" y="5779"/>
                </a:lnTo>
                <a:lnTo>
                  <a:pt x="2319" y="5779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3333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2" name="Freeform 22"/>
          <p:cNvSpPr>
            <a:spLocks noChangeArrowheads="1"/>
          </p:cNvSpPr>
          <p:nvPr/>
        </p:nvSpPr>
        <p:spPr bwMode="auto">
          <a:xfrm>
            <a:off x="4145761" y="3391557"/>
            <a:ext cx="761760" cy="1291815"/>
          </a:xfrm>
          <a:custGeom>
            <a:avLst/>
            <a:gdLst>
              <a:gd name="T0" fmla="*/ 0 w 2334"/>
              <a:gd name="T1" fmla="*/ 0 h 3956"/>
              <a:gd name="T2" fmla="*/ 0 w 2334"/>
              <a:gd name="T3" fmla="*/ 3955 h 3956"/>
              <a:gd name="T4" fmla="*/ 2333 w 2334"/>
              <a:gd name="T5" fmla="*/ 3955 h 3956"/>
              <a:gd name="T6" fmla="*/ 2333 w 2334"/>
              <a:gd name="T7" fmla="*/ 0 h 3956"/>
              <a:gd name="T8" fmla="*/ 0 w 2334"/>
              <a:gd name="T9" fmla="*/ 0 h 3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956">
                <a:moveTo>
                  <a:pt x="0" y="0"/>
                </a:moveTo>
                <a:lnTo>
                  <a:pt x="0" y="3955"/>
                </a:lnTo>
                <a:lnTo>
                  <a:pt x="2333" y="395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3333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3" name="Freeform 23"/>
          <p:cNvSpPr>
            <a:spLocks noChangeArrowheads="1"/>
          </p:cNvSpPr>
          <p:nvPr/>
        </p:nvSpPr>
        <p:spPr bwMode="auto">
          <a:xfrm>
            <a:off x="3130560" y="3863927"/>
            <a:ext cx="757440" cy="1402707"/>
          </a:xfrm>
          <a:custGeom>
            <a:avLst/>
            <a:gdLst>
              <a:gd name="T0" fmla="*/ 0 w 2320"/>
              <a:gd name="T1" fmla="*/ 0 h 4297"/>
              <a:gd name="T2" fmla="*/ 0 w 2320"/>
              <a:gd name="T3" fmla="*/ 4296 h 4297"/>
              <a:gd name="T4" fmla="*/ 2319 w 2320"/>
              <a:gd name="T5" fmla="*/ 4296 h 4297"/>
              <a:gd name="T6" fmla="*/ 2319 w 2320"/>
              <a:gd name="T7" fmla="*/ 0 h 4297"/>
              <a:gd name="T8" fmla="*/ 0 w 2320"/>
              <a:gd name="T9" fmla="*/ 0 h 4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4297">
                <a:moveTo>
                  <a:pt x="0" y="0"/>
                </a:moveTo>
                <a:lnTo>
                  <a:pt x="0" y="4296"/>
                </a:lnTo>
                <a:lnTo>
                  <a:pt x="2319" y="4296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3333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4" name="Freeform 24"/>
          <p:cNvSpPr>
            <a:spLocks noChangeArrowheads="1"/>
          </p:cNvSpPr>
          <p:nvPr/>
        </p:nvSpPr>
        <p:spPr bwMode="auto">
          <a:xfrm>
            <a:off x="2112481" y="3715590"/>
            <a:ext cx="763200" cy="1238530"/>
          </a:xfrm>
          <a:custGeom>
            <a:avLst/>
            <a:gdLst>
              <a:gd name="T0" fmla="*/ 0 w 2335"/>
              <a:gd name="T1" fmla="*/ 0 h 3793"/>
              <a:gd name="T2" fmla="*/ 0 w 2335"/>
              <a:gd name="T3" fmla="*/ 3792 h 3793"/>
              <a:gd name="T4" fmla="*/ 2334 w 2335"/>
              <a:gd name="T5" fmla="*/ 3792 h 3793"/>
              <a:gd name="T6" fmla="*/ 2334 w 2335"/>
              <a:gd name="T7" fmla="*/ 0 h 3793"/>
              <a:gd name="T8" fmla="*/ 0 w 2335"/>
              <a:gd name="T9" fmla="*/ 0 h 3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3793">
                <a:moveTo>
                  <a:pt x="0" y="0"/>
                </a:moveTo>
                <a:lnTo>
                  <a:pt x="0" y="3792"/>
                </a:lnTo>
                <a:lnTo>
                  <a:pt x="2334" y="3792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FF3333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5" name="Freeform 25"/>
          <p:cNvSpPr>
            <a:spLocks noChangeArrowheads="1"/>
          </p:cNvSpPr>
          <p:nvPr/>
        </p:nvSpPr>
        <p:spPr bwMode="auto">
          <a:xfrm>
            <a:off x="7192801" y="2795334"/>
            <a:ext cx="761760" cy="596223"/>
          </a:xfrm>
          <a:custGeom>
            <a:avLst/>
            <a:gdLst>
              <a:gd name="T0" fmla="*/ 0 w 2334"/>
              <a:gd name="T1" fmla="*/ 0 h 1824"/>
              <a:gd name="T2" fmla="*/ 0 w 2334"/>
              <a:gd name="T3" fmla="*/ 1823 h 1824"/>
              <a:gd name="T4" fmla="*/ 2333 w 2334"/>
              <a:gd name="T5" fmla="*/ 1823 h 1824"/>
              <a:gd name="T6" fmla="*/ 2333 w 2334"/>
              <a:gd name="T7" fmla="*/ 0 h 1824"/>
              <a:gd name="T8" fmla="*/ 0 w 2334"/>
              <a:gd name="T9" fmla="*/ 0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824">
                <a:moveTo>
                  <a:pt x="0" y="0"/>
                </a:moveTo>
                <a:lnTo>
                  <a:pt x="0" y="1823"/>
                </a:lnTo>
                <a:lnTo>
                  <a:pt x="2333" y="1823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6" name="Freeform 26"/>
          <p:cNvSpPr>
            <a:spLocks noChangeArrowheads="1"/>
          </p:cNvSpPr>
          <p:nvPr/>
        </p:nvSpPr>
        <p:spPr bwMode="auto">
          <a:xfrm>
            <a:off x="5163840" y="2854380"/>
            <a:ext cx="757440" cy="213142"/>
          </a:xfrm>
          <a:custGeom>
            <a:avLst/>
            <a:gdLst>
              <a:gd name="T0" fmla="*/ 0 w 2320"/>
              <a:gd name="T1" fmla="*/ 0 h 653"/>
              <a:gd name="T2" fmla="*/ 0 w 2320"/>
              <a:gd name="T3" fmla="*/ 652 h 653"/>
              <a:gd name="T4" fmla="*/ 2319 w 2320"/>
              <a:gd name="T5" fmla="*/ 652 h 653"/>
              <a:gd name="T6" fmla="*/ 2319 w 2320"/>
              <a:gd name="T7" fmla="*/ 0 h 653"/>
              <a:gd name="T8" fmla="*/ 0 w 2320"/>
              <a:gd name="T9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653">
                <a:moveTo>
                  <a:pt x="0" y="0"/>
                </a:moveTo>
                <a:lnTo>
                  <a:pt x="0" y="652"/>
                </a:lnTo>
                <a:lnTo>
                  <a:pt x="2319" y="652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7" name="Freeform 27"/>
          <p:cNvSpPr>
            <a:spLocks noChangeArrowheads="1"/>
          </p:cNvSpPr>
          <p:nvPr/>
        </p:nvSpPr>
        <p:spPr bwMode="auto">
          <a:xfrm>
            <a:off x="6179041" y="2742048"/>
            <a:ext cx="761760" cy="541497"/>
          </a:xfrm>
          <a:custGeom>
            <a:avLst/>
            <a:gdLst>
              <a:gd name="T0" fmla="*/ 0 w 2334"/>
              <a:gd name="T1" fmla="*/ 0 h 1660"/>
              <a:gd name="T2" fmla="*/ 0 w 2334"/>
              <a:gd name="T3" fmla="*/ 1659 h 1660"/>
              <a:gd name="T4" fmla="*/ 2333 w 2334"/>
              <a:gd name="T5" fmla="*/ 1659 h 1660"/>
              <a:gd name="T6" fmla="*/ 2333 w 2334"/>
              <a:gd name="T7" fmla="*/ 0 h 1660"/>
              <a:gd name="T8" fmla="*/ 0 w 2334"/>
              <a:gd name="T9" fmla="*/ 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660">
                <a:moveTo>
                  <a:pt x="0" y="0"/>
                </a:moveTo>
                <a:lnTo>
                  <a:pt x="0" y="1659"/>
                </a:lnTo>
                <a:lnTo>
                  <a:pt x="2333" y="1659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8" name="Freeform 28"/>
          <p:cNvSpPr>
            <a:spLocks noChangeArrowheads="1"/>
          </p:cNvSpPr>
          <p:nvPr/>
        </p:nvSpPr>
        <p:spPr bwMode="auto">
          <a:xfrm>
            <a:off x="4145761" y="2852940"/>
            <a:ext cx="761760" cy="537176"/>
          </a:xfrm>
          <a:custGeom>
            <a:avLst/>
            <a:gdLst>
              <a:gd name="T0" fmla="*/ 0 w 2334"/>
              <a:gd name="T1" fmla="*/ 0 h 1645"/>
              <a:gd name="T2" fmla="*/ 0 w 2334"/>
              <a:gd name="T3" fmla="*/ 1644 h 1645"/>
              <a:gd name="T4" fmla="*/ 2333 w 2334"/>
              <a:gd name="T5" fmla="*/ 1644 h 1645"/>
              <a:gd name="T6" fmla="*/ 2333 w 2334"/>
              <a:gd name="T7" fmla="*/ 0 h 1645"/>
              <a:gd name="T8" fmla="*/ 0 w 2334"/>
              <a:gd name="T9" fmla="*/ 0 h 1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645">
                <a:moveTo>
                  <a:pt x="0" y="0"/>
                </a:moveTo>
                <a:lnTo>
                  <a:pt x="0" y="1644"/>
                </a:lnTo>
                <a:lnTo>
                  <a:pt x="2333" y="1644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9" name="Freeform 29"/>
          <p:cNvSpPr>
            <a:spLocks noChangeArrowheads="1"/>
          </p:cNvSpPr>
          <p:nvPr/>
        </p:nvSpPr>
        <p:spPr bwMode="auto">
          <a:xfrm>
            <a:off x="3130560" y="2906225"/>
            <a:ext cx="757440" cy="967782"/>
          </a:xfrm>
          <a:custGeom>
            <a:avLst/>
            <a:gdLst>
              <a:gd name="T0" fmla="*/ 0 w 2320"/>
              <a:gd name="T1" fmla="*/ 0 h 2965"/>
              <a:gd name="T2" fmla="*/ 0 w 2320"/>
              <a:gd name="T3" fmla="*/ 2964 h 2965"/>
              <a:gd name="T4" fmla="*/ 2319 w 2320"/>
              <a:gd name="T5" fmla="*/ 2964 h 2965"/>
              <a:gd name="T6" fmla="*/ 2319 w 2320"/>
              <a:gd name="T7" fmla="*/ 0 h 2965"/>
              <a:gd name="T8" fmla="*/ 0 w 2320"/>
              <a:gd name="T9" fmla="*/ 0 h 2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2965">
                <a:moveTo>
                  <a:pt x="0" y="0"/>
                </a:moveTo>
                <a:lnTo>
                  <a:pt x="0" y="2964"/>
                </a:lnTo>
                <a:lnTo>
                  <a:pt x="2319" y="2964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0" name="Freeform 30"/>
          <p:cNvSpPr>
            <a:spLocks noChangeArrowheads="1"/>
          </p:cNvSpPr>
          <p:nvPr/>
        </p:nvSpPr>
        <p:spPr bwMode="auto">
          <a:xfrm>
            <a:off x="2112481" y="3119368"/>
            <a:ext cx="763200" cy="596223"/>
          </a:xfrm>
          <a:custGeom>
            <a:avLst/>
            <a:gdLst>
              <a:gd name="T0" fmla="*/ 0 w 2335"/>
              <a:gd name="T1" fmla="*/ 0 h 1824"/>
              <a:gd name="T2" fmla="*/ 0 w 2335"/>
              <a:gd name="T3" fmla="*/ 1823 h 1824"/>
              <a:gd name="T4" fmla="*/ 2334 w 2335"/>
              <a:gd name="T5" fmla="*/ 1823 h 1824"/>
              <a:gd name="T6" fmla="*/ 2334 w 2335"/>
              <a:gd name="T7" fmla="*/ 0 h 1824"/>
              <a:gd name="T8" fmla="*/ 0 w 2335"/>
              <a:gd name="T9" fmla="*/ 0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1824">
                <a:moveTo>
                  <a:pt x="0" y="0"/>
                </a:moveTo>
                <a:lnTo>
                  <a:pt x="0" y="1823"/>
                </a:lnTo>
                <a:lnTo>
                  <a:pt x="2334" y="1823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1" name="Freeform 31"/>
          <p:cNvSpPr>
            <a:spLocks noChangeArrowheads="1"/>
          </p:cNvSpPr>
          <p:nvPr/>
        </p:nvSpPr>
        <p:spPr bwMode="auto">
          <a:xfrm>
            <a:off x="7192801" y="2528906"/>
            <a:ext cx="761760" cy="266428"/>
          </a:xfrm>
          <a:custGeom>
            <a:avLst/>
            <a:gdLst>
              <a:gd name="T0" fmla="*/ 0 w 2334"/>
              <a:gd name="T1" fmla="*/ 0 h 816"/>
              <a:gd name="T2" fmla="*/ 0 w 2334"/>
              <a:gd name="T3" fmla="*/ 815 h 816"/>
              <a:gd name="T4" fmla="*/ 2333 w 2334"/>
              <a:gd name="T5" fmla="*/ 815 h 816"/>
              <a:gd name="T6" fmla="*/ 2333 w 2334"/>
              <a:gd name="T7" fmla="*/ 0 h 816"/>
              <a:gd name="T8" fmla="*/ 0 w 2334"/>
              <a:gd name="T9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816">
                <a:moveTo>
                  <a:pt x="0" y="0"/>
                </a:moveTo>
                <a:lnTo>
                  <a:pt x="0" y="815"/>
                </a:lnTo>
                <a:lnTo>
                  <a:pt x="2333" y="81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99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2" name="Freeform 32"/>
          <p:cNvSpPr>
            <a:spLocks noChangeArrowheads="1"/>
          </p:cNvSpPr>
          <p:nvPr/>
        </p:nvSpPr>
        <p:spPr bwMode="auto">
          <a:xfrm>
            <a:off x="5163840" y="2418014"/>
            <a:ext cx="757440" cy="436365"/>
          </a:xfrm>
          <a:custGeom>
            <a:avLst/>
            <a:gdLst>
              <a:gd name="T0" fmla="*/ 0 w 2320"/>
              <a:gd name="T1" fmla="*/ 0 h 1334"/>
              <a:gd name="T2" fmla="*/ 0 w 2320"/>
              <a:gd name="T3" fmla="*/ 1333 h 1334"/>
              <a:gd name="T4" fmla="*/ 2319 w 2320"/>
              <a:gd name="T5" fmla="*/ 1333 h 1334"/>
              <a:gd name="T6" fmla="*/ 2319 w 2320"/>
              <a:gd name="T7" fmla="*/ 0 h 1334"/>
              <a:gd name="T8" fmla="*/ 0 w 2320"/>
              <a:gd name="T9" fmla="*/ 0 h 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334">
                <a:moveTo>
                  <a:pt x="0" y="0"/>
                </a:moveTo>
                <a:lnTo>
                  <a:pt x="0" y="1333"/>
                </a:lnTo>
                <a:lnTo>
                  <a:pt x="2319" y="1333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99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3" name="Freeform 33"/>
          <p:cNvSpPr>
            <a:spLocks noChangeArrowheads="1"/>
          </p:cNvSpPr>
          <p:nvPr/>
        </p:nvSpPr>
        <p:spPr bwMode="auto">
          <a:xfrm>
            <a:off x="3130560" y="2364728"/>
            <a:ext cx="757440" cy="541497"/>
          </a:xfrm>
          <a:custGeom>
            <a:avLst/>
            <a:gdLst>
              <a:gd name="T0" fmla="*/ 0 w 2320"/>
              <a:gd name="T1" fmla="*/ 0 h 1660"/>
              <a:gd name="T2" fmla="*/ 0 w 2320"/>
              <a:gd name="T3" fmla="*/ 1659 h 1660"/>
              <a:gd name="T4" fmla="*/ 2319 w 2320"/>
              <a:gd name="T5" fmla="*/ 1659 h 1660"/>
              <a:gd name="T6" fmla="*/ 2319 w 2320"/>
              <a:gd name="T7" fmla="*/ 0 h 1660"/>
              <a:gd name="T8" fmla="*/ 0 w 2320"/>
              <a:gd name="T9" fmla="*/ 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660">
                <a:moveTo>
                  <a:pt x="0" y="0"/>
                </a:moveTo>
                <a:lnTo>
                  <a:pt x="0" y="1659"/>
                </a:lnTo>
                <a:lnTo>
                  <a:pt x="2319" y="1659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99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4" name="Freeform 34"/>
          <p:cNvSpPr>
            <a:spLocks noChangeArrowheads="1"/>
          </p:cNvSpPr>
          <p:nvPr/>
        </p:nvSpPr>
        <p:spPr bwMode="auto">
          <a:xfrm>
            <a:off x="2112481" y="2528906"/>
            <a:ext cx="763200" cy="590462"/>
          </a:xfrm>
          <a:custGeom>
            <a:avLst/>
            <a:gdLst>
              <a:gd name="T0" fmla="*/ 0 w 2335"/>
              <a:gd name="T1" fmla="*/ 0 h 1807"/>
              <a:gd name="T2" fmla="*/ 0 w 2335"/>
              <a:gd name="T3" fmla="*/ 1806 h 1807"/>
              <a:gd name="T4" fmla="*/ 2334 w 2335"/>
              <a:gd name="T5" fmla="*/ 1806 h 1807"/>
              <a:gd name="T6" fmla="*/ 2334 w 2335"/>
              <a:gd name="T7" fmla="*/ 0 h 1807"/>
              <a:gd name="T8" fmla="*/ 0 w 2335"/>
              <a:gd name="T9" fmla="*/ 0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1807">
                <a:moveTo>
                  <a:pt x="0" y="0"/>
                </a:moveTo>
                <a:lnTo>
                  <a:pt x="0" y="1806"/>
                </a:lnTo>
                <a:lnTo>
                  <a:pt x="2334" y="1806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FFFF99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5" name="Freeform 35"/>
          <p:cNvSpPr>
            <a:spLocks noChangeArrowheads="1"/>
          </p:cNvSpPr>
          <p:nvPr/>
        </p:nvSpPr>
        <p:spPr bwMode="auto">
          <a:xfrm>
            <a:off x="6179041" y="2475621"/>
            <a:ext cx="761760" cy="266428"/>
          </a:xfrm>
          <a:custGeom>
            <a:avLst/>
            <a:gdLst>
              <a:gd name="T0" fmla="*/ 0 w 2334"/>
              <a:gd name="T1" fmla="*/ 0 h 816"/>
              <a:gd name="T2" fmla="*/ 0 w 2334"/>
              <a:gd name="T3" fmla="*/ 815 h 816"/>
              <a:gd name="T4" fmla="*/ 2333 w 2334"/>
              <a:gd name="T5" fmla="*/ 815 h 816"/>
              <a:gd name="T6" fmla="*/ 2333 w 2334"/>
              <a:gd name="T7" fmla="*/ 0 h 816"/>
              <a:gd name="T8" fmla="*/ 0 w 2334"/>
              <a:gd name="T9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816">
                <a:moveTo>
                  <a:pt x="0" y="0"/>
                </a:moveTo>
                <a:lnTo>
                  <a:pt x="0" y="815"/>
                </a:lnTo>
                <a:lnTo>
                  <a:pt x="2333" y="81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99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6" name="Freeform 36"/>
          <p:cNvSpPr>
            <a:spLocks noChangeArrowheads="1"/>
          </p:cNvSpPr>
          <p:nvPr/>
        </p:nvSpPr>
        <p:spPr bwMode="auto">
          <a:xfrm>
            <a:off x="4145761" y="2475621"/>
            <a:ext cx="761760" cy="377320"/>
          </a:xfrm>
          <a:custGeom>
            <a:avLst/>
            <a:gdLst>
              <a:gd name="T0" fmla="*/ 0 w 2334"/>
              <a:gd name="T1" fmla="*/ 0 h 1156"/>
              <a:gd name="T2" fmla="*/ 0 w 2334"/>
              <a:gd name="T3" fmla="*/ 1155 h 1156"/>
              <a:gd name="T4" fmla="*/ 2333 w 2334"/>
              <a:gd name="T5" fmla="*/ 1155 h 1156"/>
              <a:gd name="T6" fmla="*/ 2333 w 2334"/>
              <a:gd name="T7" fmla="*/ 0 h 1156"/>
              <a:gd name="T8" fmla="*/ 0 w 2334"/>
              <a:gd name="T9" fmla="*/ 0 h 1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156">
                <a:moveTo>
                  <a:pt x="0" y="0"/>
                </a:moveTo>
                <a:lnTo>
                  <a:pt x="0" y="1155"/>
                </a:lnTo>
                <a:lnTo>
                  <a:pt x="2333" y="115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99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7" name="Freeform 37"/>
          <p:cNvSpPr>
            <a:spLocks noChangeArrowheads="1"/>
          </p:cNvSpPr>
          <p:nvPr/>
        </p:nvSpPr>
        <p:spPr bwMode="auto">
          <a:xfrm>
            <a:off x="7192801" y="1934124"/>
            <a:ext cx="761760" cy="594782"/>
          </a:xfrm>
          <a:custGeom>
            <a:avLst/>
            <a:gdLst>
              <a:gd name="T0" fmla="*/ 0 w 2334"/>
              <a:gd name="T1" fmla="*/ 0 h 1822"/>
              <a:gd name="T2" fmla="*/ 0 w 2334"/>
              <a:gd name="T3" fmla="*/ 1821 h 1822"/>
              <a:gd name="T4" fmla="*/ 2333 w 2334"/>
              <a:gd name="T5" fmla="*/ 1821 h 1822"/>
              <a:gd name="T6" fmla="*/ 2333 w 2334"/>
              <a:gd name="T7" fmla="*/ 0 h 1822"/>
              <a:gd name="T8" fmla="*/ 0 w 2334"/>
              <a:gd name="T9" fmla="*/ 0 h 1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822">
                <a:moveTo>
                  <a:pt x="0" y="0"/>
                </a:moveTo>
                <a:lnTo>
                  <a:pt x="0" y="1821"/>
                </a:lnTo>
                <a:lnTo>
                  <a:pt x="2333" y="1821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33CC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8" name="Freeform 38"/>
          <p:cNvSpPr>
            <a:spLocks noChangeArrowheads="1"/>
          </p:cNvSpPr>
          <p:nvPr/>
        </p:nvSpPr>
        <p:spPr bwMode="auto">
          <a:xfrm>
            <a:off x="6179041" y="1827553"/>
            <a:ext cx="761760" cy="648068"/>
          </a:xfrm>
          <a:custGeom>
            <a:avLst/>
            <a:gdLst>
              <a:gd name="T0" fmla="*/ 0 w 2334"/>
              <a:gd name="T1" fmla="*/ 0 h 1985"/>
              <a:gd name="T2" fmla="*/ 0 w 2334"/>
              <a:gd name="T3" fmla="*/ 1984 h 1985"/>
              <a:gd name="T4" fmla="*/ 2333 w 2334"/>
              <a:gd name="T5" fmla="*/ 1984 h 1985"/>
              <a:gd name="T6" fmla="*/ 2333 w 2334"/>
              <a:gd name="T7" fmla="*/ 0 h 1985"/>
              <a:gd name="T8" fmla="*/ 0 w 2334"/>
              <a:gd name="T9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985">
                <a:moveTo>
                  <a:pt x="0" y="0"/>
                </a:moveTo>
                <a:lnTo>
                  <a:pt x="0" y="1984"/>
                </a:lnTo>
                <a:lnTo>
                  <a:pt x="2333" y="1984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33CC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9" name="Freeform 39"/>
          <p:cNvSpPr>
            <a:spLocks noChangeArrowheads="1"/>
          </p:cNvSpPr>
          <p:nvPr/>
        </p:nvSpPr>
        <p:spPr bwMode="auto">
          <a:xfrm>
            <a:off x="5163840" y="1987409"/>
            <a:ext cx="757440" cy="430606"/>
          </a:xfrm>
          <a:custGeom>
            <a:avLst/>
            <a:gdLst>
              <a:gd name="T0" fmla="*/ 0 w 2320"/>
              <a:gd name="T1" fmla="*/ 0 h 1319"/>
              <a:gd name="T2" fmla="*/ 0 w 2320"/>
              <a:gd name="T3" fmla="*/ 1318 h 1319"/>
              <a:gd name="T4" fmla="*/ 2319 w 2320"/>
              <a:gd name="T5" fmla="*/ 1318 h 1319"/>
              <a:gd name="T6" fmla="*/ 2319 w 2320"/>
              <a:gd name="T7" fmla="*/ 0 h 1319"/>
              <a:gd name="T8" fmla="*/ 0 w 2320"/>
              <a:gd name="T9" fmla="*/ 0 h 1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319">
                <a:moveTo>
                  <a:pt x="0" y="0"/>
                </a:moveTo>
                <a:lnTo>
                  <a:pt x="0" y="1318"/>
                </a:lnTo>
                <a:lnTo>
                  <a:pt x="2319" y="1318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33CC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0" name="Freeform 40"/>
          <p:cNvSpPr>
            <a:spLocks noChangeArrowheads="1"/>
          </p:cNvSpPr>
          <p:nvPr/>
        </p:nvSpPr>
        <p:spPr bwMode="auto">
          <a:xfrm>
            <a:off x="4145761" y="1880837"/>
            <a:ext cx="761760" cy="594783"/>
          </a:xfrm>
          <a:custGeom>
            <a:avLst/>
            <a:gdLst>
              <a:gd name="T0" fmla="*/ 0 w 2334"/>
              <a:gd name="T1" fmla="*/ 0 h 1823"/>
              <a:gd name="T2" fmla="*/ 0 w 2334"/>
              <a:gd name="T3" fmla="*/ 1822 h 1823"/>
              <a:gd name="T4" fmla="*/ 2333 w 2334"/>
              <a:gd name="T5" fmla="*/ 1822 h 1823"/>
              <a:gd name="T6" fmla="*/ 2333 w 2334"/>
              <a:gd name="T7" fmla="*/ 0 h 1823"/>
              <a:gd name="T8" fmla="*/ 0 w 2334"/>
              <a:gd name="T9" fmla="*/ 0 h 1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823">
                <a:moveTo>
                  <a:pt x="0" y="0"/>
                </a:moveTo>
                <a:lnTo>
                  <a:pt x="0" y="1822"/>
                </a:lnTo>
                <a:lnTo>
                  <a:pt x="2333" y="182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33CC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1" name="Freeform 41"/>
          <p:cNvSpPr>
            <a:spLocks noChangeArrowheads="1"/>
          </p:cNvSpPr>
          <p:nvPr/>
        </p:nvSpPr>
        <p:spPr bwMode="auto">
          <a:xfrm>
            <a:off x="3130560" y="1827553"/>
            <a:ext cx="757440" cy="537176"/>
          </a:xfrm>
          <a:custGeom>
            <a:avLst/>
            <a:gdLst>
              <a:gd name="T0" fmla="*/ 0 w 2320"/>
              <a:gd name="T1" fmla="*/ 0 h 1645"/>
              <a:gd name="T2" fmla="*/ 0 w 2320"/>
              <a:gd name="T3" fmla="*/ 1644 h 1645"/>
              <a:gd name="T4" fmla="*/ 2319 w 2320"/>
              <a:gd name="T5" fmla="*/ 1644 h 1645"/>
              <a:gd name="T6" fmla="*/ 2319 w 2320"/>
              <a:gd name="T7" fmla="*/ 0 h 1645"/>
              <a:gd name="T8" fmla="*/ 0 w 2320"/>
              <a:gd name="T9" fmla="*/ 0 h 1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645">
                <a:moveTo>
                  <a:pt x="0" y="0"/>
                </a:moveTo>
                <a:lnTo>
                  <a:pt x="0" y="1644"/>
                </a:lnTo>
                <a:lnTo>
                  <a:pt x="2319" y="1644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33CC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2" name="Freeform 42"/>
          <p:cNvSpPr>
            <a:spLocks noChangeArrowheads="1"/>
          </p:cNvSpPr>
          <p:nvPr/>
        </p:nvSpPr>
        <p:spPr bwMode="auto">
          <a:xfrm>
            <a:off x="2112481" y="2151586"/>
            <a:ext cx="763200" cy="377320"/>
          </a:xfrm>
          <a:custGeom>
            <a:avLst/>
            <a:gdLst>
              <a:gd name="T0" fmla="*/ 0 w 2335"/>
              <a:gd name="T1" fmla="*/ 0 h 1156"/>
              <a:gd name="T2" fmla="*/ 0 w 2335"/>
              <a:gd name="T3" fmla="*/ 1155 h 1156"/>
              <a:gd name="T4" fmla="*/ 2334 w 2335"/>
              <a:gd name="T5" fmla="*/ 1155 h 1156"/>
              <a:gd name="T6" fmla="*/ 2334 w 2335"/>
              <a:gd name="T7" fmla="*/ 0 h 1156"/>
              <a:gd name="T8" fmla="*/ 0 w 2335"/>
              <a:gd name="T9" fmla="*/ 0 h 1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1156">
                <a:moveTo>
                  <a:pt x="0" y="0"/>
                </a:moveTo>
                <a:lnTo>
                  <a:pt x="0" y="1155"/>
                </a:lnTo>
                <a:lnTo>
                  <a:pt x="2334" y="1155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33CC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3" name="Freeform 43"/>
          <p:cNvSpPr>
            <a:spLocks noChangeArrowheads="1"/>
          </p:cNvSpPr>
          <p:nvPr/>
        </p:nvSpPr>
        <p:spPr bwMode="auto">
          <a:xfrm>
            <a:off x="7192801" y="1503518"/>
            <a:ext cx="761760" cy="430606"/>
          </a:xfrm>
          <a:custGeom>
            <a:avLst/>
            <a:gdLst>
              <a:gd name="T0" fmla="*/ 0 w 2334"/>
              <a:gd name="T1" fmla="*/ 0 h 1320"/>
              <a:gd name="T2" fmla="*/ 0 w 2334"/>
              <a:gd name="T3" fmla="*/ 1319 h 1320"/>
              <a:gd name="T4" fmla="*/ 2333 w 2334"/>
              <a:gd name="T5" fmla="*/ 1319 h 1320"/>
              <a:gd name="T6" fmla="*/ 2333 w 2334"/>
              <a:gd name="T7" fmla="*/ 0 h 1320"/>
              <a:gd name="T8" fmla="*/ 0 w 2334"/>
              <a:gd name="T9" fmla="*/ 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320">
                <a:moveTo>
                  <a:pt x="0" y="0"/>
                </a:moveTo>
                <a:lnTo>
                  <a:pt x="0" y="1319"/>
                </a:lnTo>
                <a:lnTo>
                  <a:pt x="2333" y="1319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4" name="Freeform 44"/>
          <p:cNvSpPr>
            <a:spLocks noChangeArrowheads="1"/>
          </p:cNvSpPr>
          <p:nvPr/>
        </p:nvSpPr>
        <p:spPr bwMode="auto">
          <a:xfrm>
            <a:off x="6179041" y="1503518"/>
            <a:ext cx="761760" cy="324034"/>
          </a:xfrm>
          <a:custGeom>
            <a:avLst/>
            <a:gdLst>
              <a:gd name="T0" fmla="*/ 0 w 2334"/>
              <a:gd name="T1" fmla="*/ 0 h 994"/>
              <a:gd name="T2" fmla="*/ 0 w 2334"/>
              <a:gd name="T3" fmla="*/ 993 h 994"/>
              <a:gd name="T4" fmla="*/ 2333 w 2334"/>
              <a:gd name="T5" fmla="*/ 993 h 994"/>
              <a:gd name="T6" fmla="*/ 2333 w 2334"/>
              <a:gd name="T7" fmla="*/ 0 h 994"/>
              <a:gd name="T8" fmla="*/ 0 w 2334"/>
              <a:gd name="T9" fmla="*/ 0 h 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994">
                <a:moveTo>
                  <a:pt x="0" y="0"/>
                </a:moveTo>
                <a:lnTo>
                  <a:pt x="0" y="993"/>
                </a:lnTo>
                <a:lnTo>
                  <a:pt x="2333" y="993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5" name="Freeform 45"/>
          <p:cNvSpPr>
            <a:spLocks noChangeArrowheads="1"/>
          </p:cNvSpPr>
          <p:nvPr/>
        </p:nvSpPr>
        <p:spPr bwMode="auto">
          <a:xfrm>
            <a:off x="5163840" y="1503518"/>
            <a:ext cx="757440" cy="483891"/>
          </a:xfrm>
          <a:custGeom>
            <a:avLst/>
            <a:gdLst>
              <a:gd name="T0" fmla="*/ 0 w 2320"/>
              <a:gd name="T1" fmla="*/ 0 h 1483"/>
              <a:gd name="T2" fmla="*/ 0 w 2320"/>
              <a:gd name="T3" fmla="*/ 1482 h 1483"/>
              <a:gd name="T4" fmla="*/ 2319 w 2320"/>
              <a:gd name="T5" fmla="*/ 1482 h 1483"/>
              <a:gd name="T6" fmla="*/ 2319 w 2320"/>
              <a:gd name="T7" fmla="*/ 0 h 1483"/>
              <a:gd name="T8" fmla="*/ 0 w 2320"/>
              <a:gd name="T9" fmla="*/ 0 h 1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483">
                <a:moveTo>
                  <a:pt x="0" y="0"/>
                </a:moveTo>
                <a:lnTo>
                  <a:pt x="0" y="1482"/>
                </a:lnTo>
                <a:lnTo>
                  <a:pt x="2319" y="1482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6" name="Freeform 46"/>
          <p:cNvSpPr>
            <a:spLocks noChangeArrowheads="1"/>
          </p:cNvSpPr>
          <p:nvPr/>
        </p:nvSpPr>
        <p:spPr bwMode="auto">
          <a:xfrm>
            <a:off x="4145761" y="1503518"/>
            <a:ext cx="761760" cy="377320"/>
          </a:xfrm>
          <a:custGeom>
            <a:avLst/>
            <a:gdLst>
              <a:gd name="T0" fmla="*/ 0 w 2334"/>
              <a:gd name="T1" fmla="*/ 0 h 1157"/>
              <a:gd name="T2" fmla="*/ 0 w 2334"/>
              <a:gd name="T3" fmla="*/ 1156 h 1157"/>
              <a:gd name="T4" fmla="*/ 2333 w 2334"/>
              <a:gd name="T5" fmla="*/ 1156 h 1157"/>
              <a:gd name="T6" fmla="*/ 2333 w 2334"/>
              <a:gd name="T7" fmla="*/ 0 h 1157"/>
              <a:gd name="T8" fmla="*/ 0 w 2334"/>
              <a:gd name="T9" fmla="*/ 0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157">
                <a:moveTo>
                  <a:pt x="0" y="0"/>
                </a:moveTo>
                <a:lnTo>
                  <a:pt x="0" y="1156"/>
                </a:lnTo>
                <a:lnTo>
                  <a:pt x="2333" y="1156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7" name="Freeform 47"/>
          <p:cNvSpPr>
            <a:spLocks noChangeArrowheads="1"/>
          </p:cNvSpPr>
          <p:nvPr/>
        </p:nvSpPr>
        <p:spPr bwMode="auto">
          <a:xfrm>
            <a:off x="3130560" y="1503518"/>
            <a:ext cx="757440" cy="324034"/>
          </a:xfrm>
          <a:custGeom>
            <a:avLst/>
            <a:gdLst>
              <a:gd name="T0" fmla="*/ 0 w 2320"/>
              <a:gd name="T1" fmla="*/ 0 h 994"/>
              <a:gd name="T2" fmla="*/ 0 w 2320"/>
              <a:gd name="T3" fmla="*/ 993 h 994"/>
              <a:gd name="T4" fmla="*/ 2319 w 2320"/>
              <a:gd name="T5" fmla="*/ 993 h 994"/>
              <a:gd name="T6" fmla="*/ 2319 w 2320"/>
              <a:gd name="T7" fmla="*/ 0 h 994"/>
              <a:gd name="T8" fmla="*/ 0 w 2320"/>
              <a:gd name="T9" fmla="*/ 0 h 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994">
                <a:moveTo>
                  <a:pt x="0" y="0"/>
                </a:moveTo>
                <a:lnTo>
                  <a:pt x="0" y="993"/>
                </a:lnTo>
                <a:lnTo>
                  <a:pt x="2319" y="993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8" name="Freeform 48"/>
          <p:cNvSpPr>
            <a:spLocks noChangeArrowheads="1"/>
          </p:cNvSpPr>
          <p:nvPr/>
        </p:nvSpPr>
        <p:spPr bwMode="auto">
          <a:xfrm>
            <a:off x="2112481" y="1503518"/>
            <a:ext cx="763200" cy="648068"/>
          </a:xfrm>
          <a:custGeom>
            <a:avLst/>
            <a:gdLst>
              <a:gd name="T0" fmla="*/ 0 w 2335"/>
              <a:gd name="T1" fmla="*/ 0 h 1986"/>
              <a:gd name="T2" fmla="*/ 0 w 2335"/>
              <a:gd name="T3" fmla="*/ 1985 h 1986"/>
              <a:gd name="T4" fmla="*/ 2334 w 2335"/>
              <a:gd name="T5" fmla="*/ 1985 h 1986"/>
              <a:gd name="T6" fmla="*/ 2334 w 2335"/>
              <a:gd name="T7" fmla="*/ 0 h 1986"/>
              <a:gd name="T8" fmla="*/ 0 w 2335"/>
              <a:gd name="T9" fmla="*/ 0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1986">
                <a:moveTo>
                  <a:pt x="0" y="0"/>
                </a:moveTo>
                <a:lnTo>
                  <a:pt x="0" y="1985"/>
                </a:lnTo>
                <a:lnTo>
                  <a:pt x="2334" y="1985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969121" y="5384726"/>
            <a:ext cx="711504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1131840" y="547689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2151360" y="547833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2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3163681" y="547833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3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4200481" y="547833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4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5212800" y="547833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5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6216481" y="547833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6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7241761" y="547977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7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5924160" y="1546723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dirty="0" smtClean="0"/>
              <a:t>First  Yes</a:t>
            </a:r>
            <a:endParaRPr lang="en-US" dirty="0"/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5860080" y="2046454"/>
            <a:ext cx="3317760" cy="4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dirty="0" smtClean="0"/>
              <a:t>First No</a:t>
            </a:r>
            <a:endParaRPr lang="en-US" dirty="0"/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5924160" y="2526026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5-25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5924160" y="2852940"/>
            <a:ext cx="3317760" cy="54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25-30</a:t>
            </a:r>
          </a:p>
          <a:p>
            <a:pPr algn="ctr"/>
            <a:r>
              <a:rPr lang="en-US"/>
              <a:t>30+Yes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5914080" y="3832243"/>
            <a:ext cx="3317760" cy="54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dirty="0" smtClean="0"/>
              <a:t>Last No</a:t>
            </a:r>
            <a:endParaRPr lang="en-US" dirty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5924160" y="4977163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No+No</a:t>
            </a: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0" y="6343867"/>
            <a:ext cx="8210880" cy="49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en-US" sz="1500"/>
              <a:t>*To Volunteers, we ask “In case of tie would you prefer we take it from you?”</a:t>
            </a:r>
          </a:p>
          <a:p>
            <a:r>
              <a:rPr lang="en-US" sz="1500"/>
              <a:t>To Non-Volunteers, we ask “If no one volunteers, would you prefer to switch?”</a:t>
            </a: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249121" y="216023"/>
            <a:ext cx="8625600" cy="59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3600" dirty="0"/>
              <a:t>Exploring intentions*</a:t>
            </a: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313920" y="5736122"/>
            <a:ext cx="8625600" cy="39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2200"/>
              <a:t>Number of Potential Donors</a:t>
            </a:r>
          </a:p>
        </p:txBody>
      </p: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331200" y="1388306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100%</a:t>
            </a: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331200" y="2140065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80%</a:t>
            </a: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331200" y="2923507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60%</a:t>
            </a:r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331200" y="3706949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40%</a:t>
            </a:r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331200" y="4480311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20%</a:t>
            </a:r>
          </a:p>
        </p:txBody>
      </p:sp>
      <p:sp>
        <p:nvSpPr>
          <p:cNvPr id="5191" name="Freeform 71"/>
          <p:cNvSpPr>
            <a:spLocks noChangeArrowheads="1"/>
          </p:cNvSpPr>
          <p:nvPr/>
        </p:nvSpPr>
        <p:spPr bwMode="auto">
          <a:xfrm>
            <a:off x="1100160" y="1506399"/>
            <a:ext cx="761760" cy="3125128"/>
          </a:xfrm>
          <a:custGeom>
            <a:avLst/>
            <a:gdLst>
              <a:gd name="T0" fmla="*/ 0 w 2334"/>
              <a:gd name="T1" fmla="*/ 0 h 9571"/>
              <a:gd name="T2" fmla="*/ 0 w 2334"/>
              <a:gd name="T3" fmla="*/ 9570 h 9571"/>
              <a:gd name="T4" fmla="*/ 2333 w 2334"/>
              <a:gd name="T5" fmla="*/ 9570 h 9571"/>
              <a:gd name="T6" fmla="*/ 2333 w 2334"/>
              <a:gd name="T7" fmla="*/ 0 h 9571"/>
              <a:gd name="T8" fmla="*/ 0 w 2334"/>
              <a:gd name="T9" fmla="*/ 0 h 9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9571">
                <a:moveTo>
                  <a:pt x="0" y="0"/>
                </a:moveTo>
                <a:lnTo>
                  <a:pt x="0" y="9570"/>
                </a:lnTo>
                <a:lnTo>
                  <a:pt x="2333" y="9570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373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69430" y="64916"/>
            <a:ext cx="7512097" cy="1182516"/>
          </a:xfrm>
        </p:spPr>
        <p:txBody>
          <a:bodyPr/>
          <a:lstStyle/>
          <a:p>
            <a:r>
              <a:rPr lang="en-US" dirty="0" smtClean="0"/>
              <a:t>The Kitty Genovese Case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52000"/>
          </a:blip>
          <a:srcRect l="-5440" r="6581"/>
          <a:stretch/>
        </p:blipFill>
        <p:spPr>
          <a:xfrm>
            <a:off x="6169377" y="64916"/>
            <a:ext cx="2787765" cy="4052197"/>
          </a:xfrm>
        </p:spPr>
      </p:pic>
      <p:sp>
        <p:nvSpPr>
          <p:cNvPr id="12" name="TextBox 11"/>
          <p:cNvSpPr txBox="1"/>
          <p:nvPr/>
        </p:nvSpPr>
        <p:spPr>
          <a:xfrm>
            <a:off x="-1" y="1247432"/>
            <a:ext cx="63330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1964, as she returned home from work late at night, Kitty Genovese was stabbed and assaulted near her apartment building in New York City.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60337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Pundits  found this “</a:t>
            </a:r>
            <a:r>
              <a:rPr lang="en-US" sz="2800" i="1" dirty="0" smtClean="0"/>
              <a:t>emblematic of the callousness or apathy of life in big cities, particularly New York</a:t>
            </a:r>
            <a:r>
              <a:rPr lang="en-US" sz="2800" dirty="0" smtClean="0"/>
              <a:t>.”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63689" y="2984780"/>
            <a:ext cx="60056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</a:p>
          <a:p>
            <a:r>
              <a:rPr lang="en-US" sz="2800" dirty="0" smtClean="0"/>
              <a:t>“</a:t>
            </a:r>
            <a:r>
              <a:rPr lang="en-US" sz="2800" i="1" dirty="0" smtClean="0"/>
              <a:t>For more than half an hour thirty-eight      respectable, law-abiding citizens in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3689" y="4369775"/>
            <a:ext cx="8686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Queens watched a killer stalk and stab a woman in three separate attacks”</a:t>
            </a:r>
            <a:r>
              <a:rPr lang="en-US" sz="2800" dirty="0" smtClean="0"/>
              <a:t>---NY Times Story</a:t>
            </a:r>
          </a:p>
        </p:txBody>
      </p:sp>
    </p:spTree>
    <p:extLst>
      <p:ext uri="{BB962C8B-B14F-4D97-AF65-F5344CB8AC3E}">
        <p14:creationId xmlns:p14="http://schemas.microsoft.com/office/powerpoint/2010/main" val="362297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Line 1"/>
          <p:cNvSpPr>
            <a:spLocks noChangeShapeType="1"/>
          </p:cNvSpPr>
          <p:nvPr/>
        </p:nvSpPr>
        <p:spPr bwMode="auto">
          <a:xfrm>
            <a:off x="944640" y="5384726"/>
            <a:ext cx="2448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944640" y="4997324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944640" y="4609925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944640" y="4218204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944640" y="3830802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44640" y="3443402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944640" y="3057442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44640" y="2670040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944640" y="2278319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944640" y="1890919"/>
            <a:ext cx="2448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944640" y="1503518"/>
            <a:ext cx="24480" cy="1441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32" name="Freeform 12"/>
          <p:cNvSpPr>
            <a:spLocks noChangeArrowheads="1"/>
          </p:cNvSpPr>
          <p:nvPr/>
        </p:nvSpPr>
        <p:spPr bwMode="auto">
          <a:xfrm>
            <a:off x="7192801" y="4899394"/>
            <a:ext cx="761760" cy="483891"/>
          </a:xfrm>
          <a:custGeom>
            <a:avLst/>
            <a:gdLst>
              <a:gd name="T0" fmla="*/ 0 w 2334"/>
              <a:gd name="T1" fmla="*/ 0 h 1483"/>
              <a:gd name="T2" fmla="*/ 0 w 2334"/>
              <a:gd name="T3" fmla="*/ 1482 h 1483"/>
              <a:gd name="T4" fmla="*/ 2333 w 2334"/>
              <a:gd name="T5" fmla="*/ 1482 h 1483"/>
              <a:gd name="T6" fmla="*/ 2333 w 2334"/>
              <a:gd name="T7" fmla="*/ 0 h 1483"/>
              <a:gd name="T8" fmla="*/ 0 w 2334"/>
              <a:gd name="T9" fmla="*/ 0 h 1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483">
                <a:moveTo>
                  <a:pt x="0" y="0"/>
                </a:moveTo>
                <a:lnTo>
                  <a:pt x="0" y="1482"/>
                </a:lnTo>
                <a:lnTo>
                  <a:pt x="2333" y="148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3" name="Freeform 13"/>
          <p:cNvSpPr>
            <a:spLocks noChangeArrowheads="1"/>
          </p:cNvSpPr>
          <p:nvPr/>
        </p:nvSpPr>
        <p:spPr bwMode="auto">
          <a:xfrm>
            <a:off x="6179041" y="4952680"/>
            <a:ext cx="761760" cy="430605"/>
          </a:xfrm>
          <a:custGeom>
            <a:avLst/>
            <a:gdLst>
              <a:gd name="T0" fmla="*/ 0 w 2334"/>
              <a:gd name="T1" fmla="*/ 0 h 1320"/>
              <a:gd name="T2" fmla="*/ 0 w 2334"/>
              <a:gd name="T3" fmla="*/ 1319 h 1320"/>
              <a:gd name="T4" fmla="*/ 2333 w 2334"/>
              <a:gd name="T5" fmla="*/ 1319 h 1320"/>
              <a:gd name="T6" fmla="*/ 2333 w 2334"/>
              <a:gd name="T7" fmla="*/ 0 h 1320"/>
              <a:gd name="T8" fmla="*/ 0 w 2334"/>
              <a:gd name="T9" fmla="*/ 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320">
                <a:moveTo>
                  <a:pt x="0" y="0"/>
                </a:moveTo>
                <a:lnTo>
                  <a:pt x="0" y="1319"/>
                </a:lnTo>
                <a:lnTo>
                  <a:pt x="2333" y="1319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4" name="Freeform 14"/>
          <p:cNvSpPr>
            <a:spLocks noChangeArrowheads="1"/>
          </p:cNvSpPr>
          <p:nvPr/>
        </p:nvSpPr>
        <p:spPr bwMode="auto">
          <a:xfrm>
            <a:off x="5163840" y="4952680"/>
            <a:ext cx="757440" cy="430605"/>
          </a:xfrm>
          <a:custGeom>
            <a:avLst/>
            <a:gdLst>
              <a:gd name="T0" fmla="*/ 0 w 2320"/>
              <a:gd name="T1" fmla="*/ 0 h 1320"/>
              <a:gd name="T2" fmla="*/ 0 w 2320"/>
              <a:gd name="T3" fmla="*/ 1319 h 1320"/>
              <a:gd name="T4" fmla="*/ 2319 w 2320"/>
              <a:gd name="T5" fmla="*/ 1319 h 1320"/>
              <a:gd name="T6" fmla="*/ 2319 w 2320"/>
              <a:gd name="T7" fmla="*/ 0 h 1320"/>
              <a:gd name="T8" fmla="*/ 0 w 2320"/>
              <a:gd name="T9" fmla="*/ 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320">
                <a:moveTo>
                  <a:pt x="0" y="0"/>
                </a:moveTo>
                <a:lnTo>
                  <a:pt x="0" y="1319"/>
                </a:lnTo>
                <a:lnTo>
                  <a:pt x="2319" y="1319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5" name="Freeform 15"/>
          <p:cNvSpPr>
            <a:spLocks noChangeArrowheads="1"/>
          </p:cNvSpPr>
          <p:nvPr/>
        </p:nvSpPr>
        <p:spPr bwMode="auto">
          <a:xfrm>
            <a:off x="4145761" y="4681932"/>
            <a:ext cx="761760" cy="702794"/>
          </a:xfrm>
          <a:custGeom>
            <a:avLst/>
            <a:gdLst>
              <a:gd name="T0" fmla="*/ 0 w 2334"/>
              <a:gd name="T1" fmla="*/ 0 h 2150"/>
              <a:gd name="T2" fmla="*/ 0 w 2334"/>
              <a:gd name="T3" fmla="*/ 2149 h 2150"/>
              <a:gd name="T4" fmla="*/ 2333 w 2334"/>
              <a:gd name="T5" fmla="*/ 2149 h 2150"/>
              <a:gd name="T6" fmla="*/ 2333 w 2334"/>
              <a:gd name="T7" fmla="*/ 0 h 2150"/>
              <a:gd name="T8" fmla="*/ 0 w 2334"/>
              <a:gd name="T9" fmla="*/ 0 h 2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2150">
                <a:moveTo>
                  <a:pt x="0" y="0"/>
                </a:moveTo>
                <a:lnTo>
                  <a:pt x="0" y="2149"/>
                </a:lnTo>
                <a:lnTo>
                  <a:pt x="2333" y="2149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6" name="Freeform 16"/>
          <p:cNvSpPr>
            <a:spLocks noChangeArrowheads="1"/>
          </p:cNvSpPr>
          <p:nvPr/>
        </p:nvSpPr>
        <p:spPr bwMode="auto">
          <a:xfrm>
            <a:off x="3130560" y="5266634"/>
            <a:ext cx="757440" cy="118092"/>
          </a:xfrm>
          <a:custGeom>
            <a:avLst/>
            <a:gdLst>
              <a:gd name="T0" fmla="*/ 0 w 2320"/>
              <a:gd name="T1" fmla="*/ 0 h 360"/>
              <a:gd name="T2" fmla="*/ 0 w 2320"/>
              <a:gd name="T3" fmla="*/ 359 h 360"/>
              <a:gd name="T4" fmla="*/ 2319 w 2320"/>
              <a:gd name="T5" fmla="*/ 359 h 360"/>
              <a:gd name="T6" fmla="*/ 2319 w 2320"/>
              <a:gd name="T7" fmla="*/ 0 h 360"/>
              <a:gd name="T8" fmla="*/ 0 w 2320"/>
              <a:gd name="T9" fmla="*/ 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360">
                <a:moveTo>
                  <a:pt x="0" y="0"/>
                </a:moveTo>
                <a:lnTo>
                  <a:pt x="0" y="359"/>
                </a:lnTo>
                <a:lnTo>
                  <a:pt x="2319" y="359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7" name="Freeform 17"/>
          <p:cNvSpPr>
            <a:spLocks noChangeArrowheads="1"/>
          </p:cNvSpPr>
          <p:nvPr/>
        </p:nvSpPr>
        <p:spPr bwMode="auto">
          <a:xfrm>
            <a:off x="2112481" y="4952680"/>
            <a:ext cx="763200" cy="430605"/>
          </a:xfrm>
          <a:custGeom>
            <a:avLst/>
            <a:gdLst>
              <a:gd name="T0" fmla="*/ 0 w 2335"/>
              <a:gd name="T1" fmla="*/ 0 h 1320"/>
              <a:gd name="T2" fmla="*/ 0 w 2335"/>
              <a:gd name="T3" fmla="*/ 1319 h 1320"/>
              <a:gd name="T4" fmla="*/ 2334 w 2335"/>
              <a:gd name="T5" fmla="*/ 1319 h 1320"/>
              <a:gd name="T6" fmla="*/ 2334 w 2335"/>
              <a:gd name="T7" fmla="*/ 0 h 1320"/>
              <a:gd name="T8" fmla="*/ 0 w 2335"/>
              <a:gd name="T9" fmla="*/ 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1320">
                <a:moveTo>
                  <a:pt x="0" y="0"/>
                </a:moveTo>
                <a:lnTo>
                  <a:pt x="0" y="1319"/>
                </a:lnTo>
                <a:lnTo>
                  <a:pt x="2334" y="1319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8" name="Freeform 18"/>
          <p:cNvSpPr>
            <a:spLocks noChangeArrowheads="1"/>
          </p:cNvSpPr>
          <p:nvPr/>
        </p:nvSpPr>
        <p:spPr bwMode="auto">
          <a:xfrm>
            <a:off x="1097280" y="4628646"/>
            <a:ext cx="761760" cy="756080"/>
          </a:xfrm>
          <a:custGeom>
            <a:avLst/>
            <a:gdLst>
              <a:gd name="T0" fmla="*/ 0 w 2334"/>
              <a:gd name="T1" fmla="*/ 0 h 2313"/>
              <a:gd name="T2" fmla="*/ 0 w 2334"/>
              <a:gd name="T3" fmla="*/ 2312 h 2313"/>
              <a:gd name="T4" fmla="*/ 2333 w 2334"/>
              <a:gd name="T5" fmla="*/ 2312 h 2313"/>
              <a:gd name="T6" fmla="*/ 2333 w 2334"/>
              <a:gd name="T7" fmla="*/ 0 h 2313"/>
              <a:gd name="T8" fmla="*/ 0 w 2334"/>
              <a:gd name="T9" fmla="*/ 0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2313">
                <a:moveTo>
                  <a:pt x="0" y="0"/>
                </a:moveTo>
                <a:lnTo>
                  <a:pt x="0" y="2312"/>
                </a:lnTo>
                <a:lnTo>
                  <a:pt x="2333" y="231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C5000B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39" name="Freeform 19"/>
          <p:cNvSpPr>
            <a:spLocks noChangeArrowheads="1"/>
          </p:cNvSpPr>
          <p:nvPr/>
        </p:nvSpPr>
        <p:spPr bwMode="auto">
          <a:xfrm>
            <a:off x="7192801" y="3391557"/>
            <a:ext cx="761760" cy="1506398"/>
          </a:xfrm>
          <a:custGeom>
            <a:avLst/>
            <a:gdLst>
              <a:gd name="T0" fmla="*/ 0 w 2334"/>
              <a:gd name="T1" fmla="*/ 0 h 4613"/>
              <a:gd name="T2" fmla="*/ 0 w 2334"/>
              <a:gd name="T3" fmla="*/ 4612 h 4613"/>
              <a:gd name="T4" fmla="*/ 2333 w 2334"/>
              <a:gd name="T5" fmla="*/ 4612 h 4613"/>
              <a:gd name="T6" fmla="*/ 2333 w 2334"/>
              <a:gd name="T7" fmla="*/ 0 h 4613"/>
              <a:gd name="T8" fmla="*/ 0 w 2334"/>
              <a:gd name="T9" fmla="*/ 0 h 4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4613">
                <a:moveTo>
                  <a:pt x="0" y="0"/>
                </a:moveTo>
                <a:lnTo>
                  <a:pt x="0" y="4612"/>
                </a:lnTo>
                <a:lnTo>
                  <a:pt x="2333" y="461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3333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0" name="Freeform 20"/>
          <p:cNvSpPr>
            <a:spLocks noChangeArrowheads="1"/>
          </p:cNvSpPr>
          <p:nvPr/>
        </p:nvSpPr>
        <p:spPr bwMode="auto">
          <a:xfrm>
            <a:off x="6179041" y="3283545"/>
            <a:ext cx="761760" cy="1669136"/>
          </a:xfrm>
          <a:custGeom>
            <a:avLst/>
            <a:gdLst>
              <a:gd name="T0" fmla="*/ 0 w 2334"/>
              <a:gd name="T1" fmla="*/ 0 h 5113"/>
              <a:gd name="T2" fmla="*/ 0 w 2334"/>
              <a:gd name="T3" fmla="*/ 5112 h 5113"/>
              <a:gd name="T4" fmla="*/ 2333 w 2334"/>
              <a:gd name="T5" fmla="*/ 5112 h 5113"/>
              <a:gd name="T6" fmla="*/ 2333 w 2334"/>
              <a:gd name="T7" fmla="*/ 0 h 5113"/>
              <a:gd name="T8" fmla="*/ 0 w 2334"/>
              <a:gd name="T9" fmla="*/ 0 h 5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5113">
                <a:moveTo>
                  <a:pt x="0" y="0"/>
                </a:moveTo>
                <a:lnTo>
                  <a:pt x="0" y="5112"/>
                </a:lnTo>
                <a:lnTo>
                  <a:pt x="2333" y="511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3333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1" name="Freeform 21"/>
          <p:cNvSpPr>
            <a:spLocks noChangeArrowheads="1"/>
          </p:cNvSpPr>
          <p:nvPr/>
        </p:nvSpPr>
        <p:spPr bwMode="auto">
          <a:xfrm>
            <a:off x="5163840" y="3066082"/>
            <a:ext cx="757440" cy="1888038"/>
          </a:xfrm>
          <a:custGeom>
            <a:avLst/>
            <a:gdLst>
              <a:gd name="T0" fmla="*/ 0 w 2320"/>
              <a:gd name="T1" fmla="*/ 0 h 5780"/>
              <a:gd name="T2" fmla="*/ 0 w 2320"/>
              <a:gd name="T3" fmla="*/ 5779 h 5780"/>
              <a:gd name="T4" fmla="*/ 2319 w 2320"/>
              <a:gd name="T5" fmla="*/ 5779 h 5780"/>
              <a:gd name="T6" fmla="*/ 2319 w 2320"/>
              <a:gd name="T7" fmla="*/ 0 h 5780"/>
              <a:gd name="T8" fmla="*/ 0 w 2320"/>
              <a:gd name="T9" fmla="*/ 0 h 5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5780">
                <a:moveTo>
                  <a:pt x="0" y="0"/>
                </a:moveTo>
                <a:lnTo>
                  <a:pt x="0" y="5779"/>
                </a:lnTo>
                <a:lnTo>
                  <a:pt x="2319" y="5779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3333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2" name="Freeform 22"/>
          <p:cNvSpPr>
            <a:spLocks noChangeArrowheads="1"/>
          </p:cNvSpPr>
          <p:nvPr/>
        </p:nvSpPr>
        <p:spPr bwMode="auto">
          <a:xfrm>
            <a:off x="4145761" y="3391557"/>
            <a:ext cx="761760" cy="1291815"/>
          </a:xfrm>
          <a:custGeom>
            <a:avLst/>
            <a:gdLst>
              <a:gd name="T0" fmla="*/ 0 w 2334"/>
              <a:gd name="T1" fmla="*/ 0 h 3956"/>
              <a:gd name="T2" fmla="*/ 0 w 2334"/>
              <a:gd name="T3" fmla="*/ 3955 h 3956"/>
              <a:gd name="T4" fmla="*/ 2333 w 2334"/>
              <a:gd name="T5" fmla="*/ 3955 h 3956"/>
              <a:gd name="T6" fmla="*/ 2333 w 2334"/>
              <a:gd name="T7" fmla="*/ 0 h 3956"/>
              <a:gd name="T8" fmla="*/ 0 w 2334"/>
              <a:gd name="T9" fmla="*/ 0 h 3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3956">
                <a:moveTo>
                  <a:pt x="0" y="0"/>
                </a:moveTo>
                <a:lnTo>
                  <a:pt x="0" y="3955"/>
                </a:lnTo>
                <a:lnTo>
                  <a:pt x="2333" y="395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3333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3" name="Freeform 23"/>
          <p:cNvSpPr>
            <a:spLocks noChangeArrowheads="1"/>
          </p:cNvSpPr>
          <p:nvPr/>
        </p:nvSpPr>
        <p:spPr bwMode="auto">
          <a:xfrm>
            <a:off x="3130560" y="3863927"/>
            <a:ext cx="757440" cy="1402707"/>
          </a:xfrm>
          <a:custGeom>
            <a:avLst/>
            <a:gdLst>
              <a:gd name="T0" fmla="*/ 0 w 2320"/>
              <a:gd name="T1" fmla="*/ 0 h 4297"/>
              <a:gd name="T2" fmla="*/ 0 w 2320"/>
              <a:gd name="T3" fmla="*/ 4296 h 4297"/>
              <a:gd name="T4" fmla="*/ 2319 w 2320"/>
              <a:gd name="T5" fmla="*/ 4296 h 4297"/>
              <a:gd name="T6" fmla="*/ 2319 w 2320"/>
              <a:gd name="T7" fmla="*/ 0 h 4297"/>
              <a:gd name="T8" fmla="*/ 0 w 2320"/>
              <a:gd name="T9" fmla="*/ 0 h 4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4297">
                <a:moveTo>
                  <a:pt x="0" y="0"/>
                </a:moveTo>
                <a:lnTo>
                  <a:pt x="0" y="4296"/>
                </a:lnTo>
                <a:lnTo>
                  <a:pt x="2319" y="4296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3333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4" name="Freeform 24"/>
          <p:cNvSpPr>
            <a:spLocks noChangeArrowheads="1"/>
          </p:cNvSpPr>
          <p:nvPr/>
        </p:nvSpPr>
        <p:spPr bwMode="auto">
          <a:xfrm>
            <a:off x="2112481" y="3715590"/>
            <a:ext cx="763200" cy="1238530"/>
          </a:xfrm>
          <a:custGeom>
            <a:avLst/>
            <a:gdLst>
              <a:gd name="T0" fmla="*/ 0 w 2335"/>
              <a:gd name="T1" fmla="*/ 0 h 3793"/>
              <a:gd name="T2" fmla="*/ 0 w 2335"/>
              <a:gd name="T3" fmla="*/ 3792 h 3793"/>
              <a:gd name="T4" fmla="*/ 2334 w 2335"/>
              <a:gd name="T5" fmla="*/ 3792 h 3793"/>
              <a:gd name="T6" fmla="*/ 2334 w 2335"/>
              <a:gd name="T7" fmla="*/ 0 h 3793"/>
              <a:gd name="T8" fmla="*/ 0 w 2335"/>
              <a:gd name="T9" fmla="*/ 0 h 3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3793">
                <a:moveTo>
                  <a:pt x="0" y="0"/>
                </a:moveTo>
                <a:lnTo>
                  <a:pt x="0" y="3792"/>
                </a:lnTo>
                <a:lnTo>
                  <a:pt x="2334" y="3792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FF3333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5" name="Freeform 25"/>
          <p:cNvSpPr>
            <a:spLocks noChangeArrowheads="1"/>
          </p:cNvSpPr>
          <p:nvPr/>
        </p:nvSpPr>
        <p:spPr bwMode="auto">
          <a:xfrm>
            <a:off x="7192801" y="2795334"/>
            <a:ext cx="761760" cy="596223"/>
          </a:xfrm>
          <a:custGeom>
            <a:avLst/>
            <a:gdLst>
              <a:gd name="T0" fmla="*/ 0 w 2334"/>
              <a:gd name="T1" fmla="*/ 0 h 1824"/>
              <a:gd name="T2" fmla="*/ 0 w 2334"/>
              <a:gd name="T3" fmla="*/ 1823 h 1824"/>
              <a:gd name="T4" fmla="*/ 2333 w 2334"/>
              <a:gd name="T5" fmla="*/ 1823 h 1824"/>
              <a:gd name="T6" fmla="*/ 2333 w 2334"/>
              <a:gd name="T7" fmla="*/ 0 h 1824"/>
              <a:gd name="T8" fmla="*/ 0 w 2334"/>
              <a:gd name="T9" fmla="*/ 0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824">
                <a:moveTo>
                  <a:pt x="0" y="0"/>
                </a:moveTo>
                <a:lnTo>
                  <a:pt x="0" y="1823"/>
                </a:lnTo>
                <a:lnTo>
                  <a:pt x="2333" y="1823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6" name="Freeform 26"/>
          <p:cNvSpPr>
            <a:spLocks noChangeArrowheads="1"/>
          </p:cNvSpPr>
          <p:nvPr/>
        </p:nvSpPr>
        <p:spPr bwMode="auto">
          <a:xfrm>
            <a:off x="5163840" y="2854380"/>
            <a:ext cx="757440" cy="213142"/>
          </a:xfrm>
          <a:custGeom>
            <a:avLst/>
            <a:gdLst>
              <a:gd name="T0" fmla="*/ 0 w 2320"/>
              <a:gd name="T1" fmla="*/ 0 h 653"/>
              <a:gd name="T2" fmla="*/ 0 w 2320"/>
              <a:gd name="T3" fmla="*/ 652 h 653"/>
              <a:gd name="T4" fmla="*/ 2319 w 2320"/>
              <a:gd name="T5" fmla="*/ 652 h 653"/>
              <a:gd name="T6" fmla="*/ 2319 w 2320"/>
              <a:gd name="T7" fmla="*/ 0 h 653"/>
              <a:gd name="T8" fmla="*/ 0 w 2320"/>
              <a:gd name="T9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653">
                <a:moveTo>
                  <a:pt x="0" y="0"/>
                </a:moveTo>
                <a:lnTo>
                  <a:pt x="0" y="652"/>
                </a:lnTo>
                <a:lnTo>
                  <a:pt x="2319" y="652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7" name="Freeform 27"/>
          <p:cNvSpPr>
            <a:spLocks noChangeArrowheads="1"/>
          </p:cNvSpPr>
          <p:nvPr/>
        </p:nvSpPr>
        <p:spPr bwMode="auto">
          <a:xfrm>
            <a:off x="6179041" y="2742048"/>
            <a:ext cx="761760" cy="541497"/>
          </a:xfrm>
          <a:custGeom>
            <a:avLst/>
            <a:gdLst>
              <a:gd name="T0" fmla="*/ 0 w 2334"/>
              <a:gd name="T1" fmla="*/ 0 h 1660"/>
              <a:gd name="T2" fmla="*/ 0 w 2334"/>
              <a:gd name="T3" fmla="*/ 1659 h 1660"/>
              <a:gd name="T4" fmla="*/ 2333 w 2334"/>
              <a:gd name="T5" fmla="*/ 1659 h 1660"/>
              <a:gd name="T6" fmla="*/ 2333 w 2334"/>
              <a:gd name="T7" fmla="*/ 0 h 1660"/>
              <a:gd name="T8" fmla="*/ 0 w 2334"/>
              <a:gd name="T9" fmla="*/ 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660">
                <a:moveTo>
                  <a:pt x="0" y="0"/>
                </a:moveTo>
                <a:lnTo>
                  <a:pt x="0" y="1659"/>
                </a:lnTo>
                <a:lnTo>
                  <a:pt x="2333" y="1659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8" name="Freeform 28"/>
          <p:cNvSpPr>
            <a:spLocks noChangeArrowheads="1"/>
          </p:cNvSpPr>
          <p:nvPr/>
        </p:nvSpPr>
        <p:spPr bwMode="auto">
          <a:xfrm>
            <a:off x="4145761" y="2852940"/>
            <a:ext cx="761760" cy="537176"/>
          </a:xfrm>
          <a:custGeom>
            <a:avLst/>
            <a:gdLst>
              <a:gd name="T0" fmla="*/ 0 w 2334"/>
              <a:gd name="T1" fmla="*/ 0 h 1645"/>
              <a:gd name="T2" fmla="*/ 0 w 2334"/>
              <a:gd name="T3" fmla="*/ 1644 h 1645"/>
              <a:gd name="T4" fmla="*/ 2333 w 2334"/>
              <a:gd name="T5" fmla="*/ 1644 h 1645"/>
              <a:gd name="T6" fmla="*/ 2333 w 2334"/>
              <a:gd name="T7" fmla="*/ 0 h 1645"/>
              <a:gd name="T8" fmla="*/ 0 w 2334"/>
              <a:gd name="T9" fmla="*/ 0 h 1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645">
                <a:moveTo>
                  <a:pt x="0" y="0"/>
                </a:moveTo>
                <a:lnTo>
                  <a:pt x="0" y="1644"/>
                </a:lnTo>
                <a:lnTo>
                  <a:pt x="2333" y="1644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49" name="Freeform 29"/>
          <p:cNvSpPr>
            <a:spLocks noChangeArrowheads="1"/>
          </p:cNvSpPr>
          <p:nvPr/>
        </p:nvSpPr>
        <p:spPr bwMode="auto">
          <a:xfrm>
            <a:off x="3130560" y="2906225"/>
            <a:ext cx="757440" cy="967782"/>
          </a:xfrm>
          <a:custGeom>
            <a:avLst/>
            <a:gdLst>
              <a:gd name="T0" fmla="*/ 0 w 2320"/>
              <a:gd name="T1" fmla="*/ 0 h 2965"/>
              <a:gd name="T2" fmla="*/ 0 w 2320"/>
              <a:gd name="T3" fmla="*/ 2964 h 2965"/>
              <a:gd name="T4" fmla="*/ 2319 w 2320"/>
              <a:gd name="T5" fmla="*/ 2964 h 2965"/>
              <a:gd name="T6" fmla="*/ 2319 w 2320"/>
              <a:gd name="T7" fmla="*/ 0 h 2965"/>
              <a:gd name="T8" fmla="*/ 0 w 2320"/>
              <a:gd name="T9" fmla="*/ 0 h 2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2965">
                <a:moveTo>
                  <a:pt x="0" y="0"/>
                </a:moveTo>
                <a:lnTo>
                  <a:pt x="0" y="2964"/>
                </a:lnTo>
                <a:lnTo>
                  <a:pt x="2319" y="2964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0" name="Freeform 30"/>
          <p:cNvSpPr>
            <a:spLocks noChangeArrowheads="1"/>
          </p:cNvSpPr>
          <p:nvPr/>
        </p:nvSpPr>
        <p:spPr bwMode="auto">
          <a:xfrm>
            <a:off x="2112481" y="3119368"/>
            <a:ext cx="763200" cy="596223"/>
          </a:xfrm>
          <a:custGeom>
            <a:avLst/>
            <a:gdLst>
              <a:gd name="T0" fmla="*/ 0 w 2335"/>
              <a:gd name="T1" fmla="*/ 0 h 1824"/>
              <a:gd name="T2" fmla="*/ 0 w 2335"/>
              <a:gd name="T3" fmla="*/ 1823 h 1824"/>
              <a:gd name="T4" fmla="*/ 2334 w 2335"/>
              <a:gd name="T5" fmla="*/ 1823 h 1824"/>
              <a:gd name="T6" fmla="*/ 2334 w 2335"/>
              <a:gd name="T7" fmla="*/ 0 h 1824"/>
              <a:gd name="T8" fmla="*/ 0 w 2335"/>
              <a:gd name="T9" fmla="*/ 0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1824">
                <a:moveTo>
                  <a:pt x="0" y="0"/>
                </a:moveTo>
                <a:lnTo>
                  <a:pt x="0" y="1823"/>
                </a:lnTo>
                <a:lnTo>
                  <a:pt x="2334" y="1823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FFFF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1" name="Freeform 31"/>
          <p:cNvSpPr>
            <a:spLocks noChangeArrowheads="1"/>
          </p:cNvSpPr>
          <p:nvPr/>
        </p:nvSpPr>
        <p:spPr bwMode="auto">
          <a:xfrm>
            <a:off x="7192801" y="2528906"/>
            <a:ext cx="761760" cy="266428"/>
          </a:xfrm>
          <a:custGeom>
            <a:avLst/>
            <a:gdLst>
              <a:gd name="T0" fmla="*/ 0 w 2334"/>
              <a:gd name="T1" fmla="*/ 0 h 816"/>
              <a:gd name="T2" fmla="*/ 0 w 2334"/>
              <a:gd name="T3" fmla="*/ 815 h 816"/>
              <a:gd name="T4" fmla="*/ 2333 w 2334"/>
              <a:gd name="T5" fmla="*/ 815 h 816"/>
              <a:gd name="T6" fmla="*/ 2333 w 2334"/>
              <a:gd name="T7" fmla="*/ 0 h 816"/>
              <a:gd name="T8" fmla="*/ 0 w 2334"/>
              <a:gd name="T9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816">
                <a:moveTo>
                  <a:pt x="0" y="0"/>
                </a:moveTo>
                <a:lnTo>
                  <a:pt x="0" y="815"/>
                </a:lnTo>
                <a:lnTo>
                  <a:pt x="2333" y="81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99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2" name="Freeform 32"/>
          <p:cNvSpPr>
            <a:spLocks noChangeArrowheads="1"/>
          </p:cNvSpPr>
          <p:nvPr/>
        </p:nvSpPr>
        <p:spPr bwMode="auto">
          <a:xfrm>
            <a:off x="5163840" y="2418014"/>
            <a:ext cx="757440" cy="436365"/>
          </a:xfrm>
          <a:custGeom>
            <a:avLst/>
            <a:gdLst>
              <a:gd name="T0" fmla="*/ 0 w 2320"/>
              <a:gd name="T1" fmla="*/ 0 h 1334"/>
              <a:gd name="T2" fmla="*/ 0 w 2320"/>
              <a:gd name="T3" fmla="*/ 1333 h 1334"/>
              <a:gd name="T4" fmla="*/ 2319 w 2320"/>
              <a:gd name="T5" fmla="*/ 1333 h 1334"/>
              <a:gd name="T6" fmla="*/ 2319 w 2320"/>
              <a:gd name="T7" fmla="*/ 0 h 1334"/>
              <a:gd name="T8" fmla="*/ 0 w 2320"/>
              <a:gd name="T9" fmla="*/ 0 h 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334">
                <a:moveTo>
                  <a:pt x="0" y="0"/>
                </a:moveTo>
                <a:lnTo>
                  <a:pt x="0" y="1333"/>
                </a:lnTo>
                <a:lnTo>
                  <a:pt x="2319" y="1333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99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3" name="Freeform 33"/>
          <p:cNvSpPr>
            <a:spLocks noChangeArrowheads="1"/>
          </p:cNvSpPr>
          <p:nvPr/>
        </p:nvSpPr>
        <p:spPr bwMode="auto">
          <a:xfrm>
            <a:off x="3130560" y="2364728"/>
            <a:ext cx="757440" cy="541497"/>
          </a:xfrm>
          <a:custGeom>
            <a:avLst/>
            <a:gdLst>
              <a:gd name="T0" fmla="*/ 0 w 2320"/>
              <a:gd name="T1" fmla="*/ 0 h 1660"/>
              <a:gd name="T2" fmla="*/ 0 w 2320"/>
              <a:gd name="T3" fmla="*/ 1659 h 1660"/>
              <a:gd name="T4" fmla="*/ 2319 w 2320"/>
              <a:gd name="T5" fmla="*/ 1659 h 1660"/>
              <a:gd name="T6" fmla="*/ 2319 w 2320"/>
              <a:gd name="T7" fmla="*/ 0 h 1660"/>
              <a:gd name="T8" fmla="*/ 0 w 2320"/>
              <a:gd name="T9" fmla="*/ 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660">
                <a:moveTo>
                  <a:pt x="0" y="0"/>
                </a:moveTo>
                <a:lnTo>
                  <a:pt x="0" y="1659"/>
                </a:lnTo>
                <a:lnTo>
                  <a:pt x="2319" y="1659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FFFF99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4" name="Freeform 34"/>
          <p:cNvSpPr>
            <a:spLocks noChangeArrowheads="1"/>
          </p:cNvSpPr>
          <p:nvPr/>
        </p:nvSpPr>
        <p:spPr bwMode="auto">
          <a:xfrm>
            <a:off x="2112481" y="2528906"/>
            <a:ext cx="763200" cy="590462"/>
          </a:xfrm>
          <a:custGeom>
            <a:avLst/>
            <a:gdLst>
              <a:gd name="T0" fmla="*/ 0 w 2335"/>
              <a:gd name="T1" fmla="*/ 0 h 1807"/>
              <a:gd name="T2" fmla="*/ 0 w 2335"/>
              <a:gd name="T3" fmla="*/ 1806 h 1807"/>
              <a:gd name="T4" fmla="*/ 2334 w 2335"/>
              <a:gd name="T5" fmla="*/ 1806 h 1807"/>
              <a:gd name="T6" fmla="*/ 2334 w 2335"/>
              <a:gd name="T7" fmla="*/ 0 h 1807"/>
              <a:gd name="T8" fmla="*/ 0 w 2335"/>
              <a:gd name="T9" fmla="*/ 0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1807">
                <a:moveTo>
                  <a:pt x="0" y="0"/>
                </a:moveTo>
                <a:lnTo>
                  <a:pt x="0" y="1806"/>
                </a:lnTo>
                <a:lnTo>
                  <a:pt x="2334" y="1806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FFFF99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5" name="Freeform 35"/>
          <p:cNvSpPr>
            <a:spLocks noChangeArrowheads="1"/>
          </p:cNvSpPr>
          <p:nvPr/>
        </p:nvSpPr>
        <p:spPr bwMode="auto">
          <a:xfrm>
            <a:off x="6179041" y="2475621"/>
            <a:ext cx="761760" cy="266428"/>
          </a:xfrm>
          <a:custGeom>
            <a:avLst/>
            <a:gdLst>
              <a:gd name="T0" fmla="*/ 0 w 2334"/>
              <a:gd name="T1" fmla="*/ 0 h 816"/>
              <a:gd name="T2" fmla="*/ 0 w 2334"/>
              <a:gd name="T3" fmla="*/ 815 h 816"/>
              <a:gd name="T4" fmla="*/ 2333 w 2334"/>
              <a:gd name="T5" fmla="*/ 815 h 816"/>
              <a:gd name="T6" fmla="*/ 2333 w 2334"/>
              <a:gd name="T7" fmla="*/ 0 h 816"/>
              <a:gd name="T8" fmla="*/ 0 w 2334"/>
              <a:gd name="T9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816">
                <a:moveTo>
                  <a:pt x="0" y="0"/>
                </a:moveTo>
                <a:lnTo>
                  <a:pt x="0" y="815"/>
                </a:lnTo>
                <a:lnTo>
                  <a:pt x="2333" y="81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99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6" name="Freeform 36"/>
          <p:cNvSpPr>
            <a:spLocks noChangeArrowheads="1"/>
          </p:cNvSpPr>
          <p:nvPr/>
        </p:nvSpPr>
        <p:spPr bwMode="auto">
          <a:xfrm>
            <a:off x="4145761" y="2475621"/>
            <a:ext cx="761760" cy="377320"/>
          </a:xfrm>
          <a:custGeom>
            <a:avLst/>
            <a:gdLst>
              <a:gd name="T0" fmla="*/ 0 w 2334"/>
              <a:gd name="T1" fmla="*/ 0 h 1156"/>
              <a:gd name="T2" fmla="*/ 0 w 2334"/>
              <a:gd name="T3" fmla="*/ 1155 h 1156"/>
              <a:gd name="T4" fmla="*/ 2333 w 2334"/>
              <a:gd name="T5" fmla="*/ 1155 h 1156"/>
              <a:gd name="T6" fmla="*/ 2333 w 2334"/>
              <a:gd name="T7" fmla="*/ 0 h 1156"/>
              <a:gd name="T8" fmla="*/ 0 w 2334"/>
              <a:gd name="T9" fmla="*/ 0 h 1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156">
                <a:moveTo>
                  <a:pt x="0" y="0"/>
                </a:moveTo>
                <a:lnTo>
                  <a:pt x="0" y="1155"/>
                </a:lnTo>
                <a:lnTo>
                  <a:pt x="2333" y="1155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FFFF99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7" name="Freeform 37"/>
          <p:cNvSpPr>
            <a:spLocks noChangeArrowheads="1"/>
          </p:cNvSpPr>
          <p:nvPr/>
        </p:nvSpPr>
        <p:spPr bwMode="auto">
          <a:xfrm>
            <a:off x="7192801" y="1934124"/>
            <a:ext cx="761760" cy="594782"/>
          </a:xfrm>
          <a:custGeom>
            <a:avLst/>
            <a:gdLst>
              <a:gd name="T0" fmla="*/ 0 w 2334"/>
              <a:gd name="T1" fmla="*/ 0 h 1822"/>
              <a:gd name="T2" fmla="*/ 0 w 2334"/>
              <a:gd name="T3" fmla="*/ 1821 h 1822"/>
              <a:gd name="T4" fmla="*/ 2333 w 2334"/>
              <a:gd name="T5" fmla="*/ 1821 h 1822"/>
              <a:gd name="T6" fmla="*/ 2333 w 2334"/>
              <a:gd name="T7" fmla="*/ 0 h 1822"/>
              <a:gd name="T8" fmla="*/ 0 w 2334"/>
              <a:gd name="T9" fmla="*/ 0 h 1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822">
                <a:moveTo>
                  <a:pt x="0" y="0"/>
                </a:moveTo>
                <a:lnTo>
                  <a:pt x="0" y="1821"/>
                </a:lnTo>
                <a:lnTo>
                  <a:pt x="2333" y="1821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33CC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8" name="Freeform 38"/>
          <p:cNvSpPr>
            <a:spLocks noChangeArrowheads="1"/>
          </p:cNvSpPr>
          <p:nvPr/>
        </p:nvSpPr>
        <p:spPr bwMode="auto">
          <a:xfrm>
            <a:off x="6179041" y="1827553"/>
            <a:ext cx="761760" cy="648068"/>
          </a:xfrm>
          <a:custGeom>
            <a:avLst/>
            <a:gdLst>
              <a:gd name="T0" fmla="*/ 0 w 2334"/>
              <a:gd name="T1" fmla="*/ 0 h 1985"/>
              <a:gd name="T2" fmla="*/ 0 w 2334"/>
              <a:gd name="T3" fmla="*/ 1984 h 1985"/>
              <a:gd name="T4" fmla="*/ 2333 w 2334"/>
              <a:gd name="T5" fmla="*/ 1984 h 1985"/>
              <a:gd name="T6" fmla="*/ 2333 w 2334"/>
              <a:gd name="T7" fmla="*/ 0 h 1985"/>
              <a:gd name="T8" fmla="*/ 0 w 2334"/>
              <a:gd name="T9" fmla="*/ 0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985">
                <a:moveTo>
                  <a:pt x="0" y="0"/>
                </a:moveTo>
                <a:lnTo>
                  <a:pt x="0" y="1984"/>
                </a:lnTo>
                <a:lnTo>
                  <a:pt x="2333" y="1984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33CC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59" name="Freeform 39"/>
          <p:cNvSpPr>
            <a:spLocks noChangeArrowheads="1"/>
          </p:cNvSpPr>
          <p:nvPr/>
        </p:nvSpPr>
        <p:spPr bwMode="auto">
          <a:xfrm>
            <a:off x="5163840" y="1987409"/>
            <a:ext cx="757440" cy="430606"/>
          </a:xfrm>
          <a:custGeom>
            <a:avLst/>
            <a:gdLst>
              <a:gd name="T0" fmla="*/ 0 w 2320"/>
              <a:gd name="T1" fmla="*/ 0 h 1319"/>
              <a:gd name="T2" fmla="*/ 0 w 2320"/>
              <a:gd name="T3" fmla="*/ 1318 h 1319"/>
              <a:gd name="T4" fmla="*/ 2319 w 2320"/>
              <a:gd name="T5" fmla="*/ 1318 h 1319"/>
              <a:gd name="T6" fmla="*/ 2319 w 2320"/>
              <a:gd name="T7" fmla="*/ 0 h 1319"/>
              <a:gd name="T8" fmla="*/ 0 w 2320"/>
              <a:gd name="T9" fmla="*/ 0 h 1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319">
                <a:moveTo>
                  <a:pt x="0" y="0"/>
                </a:moveTo>
                <a:lnTo>
                  <a:pt x="0" y="1318"/>
                </a:lnTo>
                <a:lnTo>
                  <a:pt x="2319" y="1318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33CC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0" name="Freeform 40"/>
          <p:cNvSpPr>
            <a:spLocks noChangeArrowheads="1"/>
          </p:cNvSpPr>
          <p:nvPr/>
        </p:nvSpPr>
        <p:spPr bwMode="auto">
          <a:xfrm>
            <a:off x="4145761" y="1880837"/>
            <a:ext cx="761760" cy="594783"/>
          </a:xfrm>
          <a:custGeom>
            <a:avLst/>
            <a:gdLst>
              <a:gd name="T0" fmla="*/ 0 w 2334"/>
              <a:gd name="T1" fmla="*/ 0 h 1823"/>
              <a:gd name="T2" fmla="*/ 0 w 2334"/>
              <a:gd name="T3" fmla="*/ 1822 h 1823"/>
              <a:gd name="T4" fmla="*/ 2333 w 2334"/>
              <a:gd name="T5" fmla="*/ 1822 h 1823"/>
              <a:gd name="T6" fmla="*/ 2333 w 2334"/>
              <a:gd name="T7" fmla="*/ 0 h 1823"/>
              <a:gd name="T8" fmla="*/ 0 w 2334"/>
              <a:gd name="T9" fmla="*/ 0 h 1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823">
                <a:moveTo>
                  <a:pt x="0" y="0"/>
                </a:moveTo>
                <a:lnTo>
                  <a:pt x="0" y="1822"/>
                </a:lnTo>
                <a:lnTo>
                  <a:pt x="2333" y="1822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33CC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1" name="Freeform 41"/>
          <p:cNvSpPr>
            <a:spLocks noChangeArrowheads="1"/>
          </p:cNvSpPr>
          <p:nvPr/>
        </p:nvSpPr>
        <p:spPr bwMode="auto">
          <a:xfrm>
            <a:off x="3130560" y="1827553"/>
            <a:ext cx="757440" cy="537176"/>
          </a:xfrm>
          <a:custGeom>
            <a:avLst/>
            <a:gdLst>
              <a:gd name="T0" fmla="*/ 0 w 2320"/>
              <a:gd name="T1" fmla="*/ 0 h 1645"/>
              <a:gd name="T2" fmla="*/ 0 w 2320"/>
              <a:gd name="T3" fmla="*/ 1644 h 1645"/>
              <a:gd name="T4" fmla="*/ 2319 w 2320"/>
              <a:gd name="T5" fmla="*/ 1644 h 1645"/>
              <a:gd name="T6" fmla="*/ 2319 w 2320"/>
              <a:gd name="T7" fmla="*/ 0 h 1645"/>
              <a:gd name="T8" fmla="*/ 0 w 2320"/>
              <a:gd name="T9" fmla="*/ 0 h 1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645">
                <a:moveTo>
                  <a:pt x="0" y="0"/>
                </a:moveTo>
                <a:lnTo>
                  <a:pt x="0" y="1644"/>
                </a:lnTo>
                <a:lnTo>
                  <a:pt x="2319" y="1644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33CC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2" name="Freeform 42"/>
          <p:cNvSpPr>
            <a:spLocks noChangeArrowheads="1"/>
          </p:cNvSpPr>
          <p:nvPr/>
        </p:nvSpPr>
        <p:spPr bwMode="auto">
          <a:xfrm>
            <a:off x="2112481" y="2151586"/>
            <a:ext cx="763200" cy="377320"/>
          </a:xfrm>
          <a:custGeom>
            <a:avLst/>
            <a:gdLst>
              <a:gd name="T0" fmla="*/ 0 w 2335"/>
              <a:gd name="T1" fmla="*/ 0 h 1156"/>
              <a:gd name="T2" fmla="*/ 0 w 2335"/>
              <a:gd name="T3" fmla="*/ 1155 h 1156"/>
              <a:gd name="T4" fmla="*/ 2334 w 2335"/>
              <a:gd name="T5" fmla="*/ 1155 h 1156"/>
              <a:gd name="T6" fmla="*/ 2334 w 2335"/>
              <a:gd name="T7" fmla="*/ 0 h 1156"/>
              <a:gd name="T8" fmla="*/ 0 w 2335"/>
              <a:gd name="T9" fmla="*/ 0 h 1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1156">
                <a:moveTo>
                  <a:pt x="0" y="0"/>
                </a:moveTo>
                <a:lnTo>
                  <a:pt x="0" y="1155"/>
                </a:lnTo>
                <a:lnTo>
                  <a:pt x="2334" y="1155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33CC66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3" name="Freeform 43"/>
          <p:cNvSpPr>
            <a:spLocks noChangeArrowheads="1"/>
          </p:cNvSpPr>
          <p:nvPr/>
        </p:nvSpPr>
        <p:spPr bwMode="auto">
          <a:xfrm>
            <a:off x="7192801" y="1503518"/>
            <a:ext cx="761760" cy="430606"/>
          </a:xfrm>
          <a:custGeom>
            <a:avLst/>
            <a:gdLst>
              <a:gd name="T0" fmla="*/ 0 w 2334"/>
              <a:gd name="T1" fmla="*/ 0 h 1320"/>
              <a:gd name="T2" fmla="*/ 0 w 2334"/>
              <a:gd name="T3" fmla="*/ 1319 h 1320"/>
              <a:gd name="T4" fmla="*/ 2333 w 2334"/>
              <a:gd name="T5" fmla="*/ 1319 h 1320"/>
              <a:gd name="T6" fmla="*/ 2333 w 2334"/>
              <a:gd name="T7" fmla="*/ 0 h 1320"/>
              <a:gd name="T8" fmla="*/ 0 w 2334"/>
              <a:gd name="T9" fmla="*/ 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320">
                <a:moveTo>
                  <a:pt x="0" y="0"/>
                </a:moveTo>
                <a:lnTo>
                  <a:pt x="0" y="1319"/>
                </a:lnTo>
                <a:lnTo>
                  <a:pt x="2333" y="1319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4" name="Freeform 44"/>
          <p:cNvSpPr>
            <a:spLocks noChangeArrowheads="1"/>
          </p:cNvSpPr>
          <p:nvPr/>
        </p:nvSpPr>
        <p:spPr bwMode="auto">
          <a:xfrm>
            <a:off x="6179041" y="1503518"/>
            <a:ext cx="761760" cy="324034"/>
          </a:xfrm>
          <a:custGeom>
            <a:avLst/>
            <a:gdLst>
              <a:gd name="T0" fmla="*/ 0 w 2334"/>
              <a:gd name="T1" fmla="*/ 0 h 994"/>
              <a:gd name="T2" fmla="*/ 0 w 2334"/>
              <a:gd name="T3" fmla="*/ 993 h 994"/>
              <a:gd name="T4" fmla="*/ 2333 w 2334"/>
              <a:gd name="T5" fmla="*/ 993 h 994"/>
              <a:gd name="T6" fmla="*/ 2333 w 2334"/>
              <a:gd name="T7" fmla="*/ 0 h 994"/>
              <a:gd name="T8" fmla="*/ 0 w 2334"/>
              <a:gd name="T9" fmla="*/ 0 h 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994">
                <a:moveTo>
                  <a:pt x="0" y="0"/>
                </a:moveTo>
                <a:lnTo>
                  <a:pt x="0" y="993"/>
                </a:lnTo>
                <a:lnTo>
                  <a:pt x="2333" y="993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5" name="Freeform 45"/>
          <p:cNvSpPr>
            <a:spLocks noChangeArrowheads="1"/>
          </p:cNvSpPr>
          <p:nvPr/>
        </p:nvSpPr>
        <p:spPr bwMode="auto">
          <a:xfrm>
            <a:off x="5163840" y="1503518"/>
            <a:ext cx="757440" cy="483891"/>
          </a:xfrm>
          <a:custGeom>
            <a:avLst/>
            <a:gdLst>
              <a:gd name="T0" fmla="*/ 0 w 2320"/>
              <a:gd name="T1" fmla="*/ 0 h 1483"/>
              <a:gd name="T2" fmla="*/ 0 w 2320"/>
              <a:gd name="T3" fmla="*/ 1482 h 1483"/>
              <a:gd name="T4" fmla="*/ 2319 w 2320"/>
              <a:gd name="T5" fmla="*/ 1482 h 1483"/>
              <a:gd name="T6" fmla="*/ 2319 w 2320"/>
              <a:gd name="T7" fmla="*/ 0 h 1483"/>
              <a:gd name="T8" fmla="*/ 0 w 2320"/>
              <a:gd name="T9" fmla="*/ 0 h 1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1483">
                <a:moveTo>
                  <a:pt x="0" y="0"/>
                </a:moveTo>
                <a:lnTo>
                  <a:pt x="0" y="1482"/>
                </a:lnTo>
                <a:lnTo>
                  <a:pt x="2319" y="1482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6" name="Freeform 46"/>
          <p:cNvSpPr>
            <a:spLocks noChangeArrowheads="1"/>
          </p:cNvSpPr>
          <p:nvPr/>
        </p:nvSpPr>
        <p:spPr bwMode="auto">
          <a:xfrm>
            <a:off x="4145761" y="1503518"/>
            <a:ext cx="761760" cy="377320"/>
          </a:xfrm>
          <a:custGeom>
            <a:avLst/>
            <a:gdLst>
              <a:gd name="T0" fmla="*/ 0 w 2334"/>
              <a:gd name="T1" fmla="*/ 0 h 1157"/>
              <a:gd name="T2" fmla="*/ 0 w 2334"/>
              <a:gd name="T3" fmla="*/ 1156 h 1157"/>
              <a:gd name="T4" fmla="*/ 2333 w 2334"/>
              <a:gd name="T5" fmla="*/ 1156 h 1157"/>
              <a:gd name="T6" fmla="*/ 2333 w 2334"/>
              <a:gd name="T7" fmla="*/ 0 h 1157"/>
              <a:gd name="T8" fmla="*/ 0 w 2334"/>
              <a:gd name="T9" fmla="*/ 0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1157">
                <a:moveTo>
                  <a:pt x="0" y="0"/>
                </a:moveTo>
                <a:lnTo>
                  <a:pt x="0" y="1156"/>
                </a:lnTo>
                <a:lnTo>
                  <a:pt x="2333" y="1156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7" name="Freeform 47"/>
          <p:cNvSpPr>
            <a:spLocks noChangeArrowheads="1"/>
          </p:cNvSpPr>
          <p:nvPr/>
        </p:nvSpPr>
        <p:spPr bwMode="auto">
          <a:xfrm>
            <a:off x="3130560" y="1503518"/>
            <a:ext cx="757440" cy="324034"/>
          </a:xfrm>
          <a:custGeom>
            <a:avLst/>
            <a:gdLst>
              <a:gd name="T0" fmla="*/ 0 w 2320"/>
              <a:gd name="T1" fmla="*/ 0 h 994"/>
              <a:gd name="T2" fmla="*/ 0 w 2320"/>
              <a:gd name="T3" fmla="*/ 993 h 994"/>
              <a:gd name="T4" fmla="*/ 2319 w 2320"/>
              <a:gd name="T5" fmla="*/ 993 h 994"/>
              <a:gd name="T6" fmla="*/ 2319 w 2320"/>
              <a:gd name="T7" fmla="*/ 0 h 994"/>
              <a:gd name="T8" fmla="*/ 0 w 2320"/>
              <a:gd name="T9" fmla="*/ 0 h 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0" h="994">
                <a:moveTo>
                  <a:pt x="0" y="0"/>
                </a:moveTo>
                <a:lnTo>
                  <a:pt x="0" y="993"/>
                </a:lnTo>
                <a:lnTo>
                  <a:pt x="2319" y="993"/>
                </a:lnTo>
                <a:lnTo>
                  <a:pt x="2319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8" name="Freeform 48"/>
          <p:cNvSpPr>
            <a:spLocks noChangeArrowheads="1"/>
          </p:cNvSpPr>
          <p:nvPr/>
        </p:nvSpPr>
        <p:spPr bwMode="auto">
          <a:xfrm>
            <a:off x="2112481" y="1503518"/>
            <a:ext cx="763200" cy="648068"/>
          </a:xfrm>
          <a:custGeom>
            <a:avLst/>
            <a:gdLst>
              <a:gd name="T0" fmla="*/ 0 w 2335"/>
              <a:gd name="T1" fmla="*/ 0 h 1986"/>
              <a:gd name="T2" fmla="*/ 0 w 2335"/>
              <a:gd name="T3" fmla="*/ 1985 h 1986"/>
              <a:gd name="T4" fmla="*/ 2334 w 2335"/>
              <a:gd name="T5" fmla="*/ 1985 h 1986"/>
              <a:gd name="T6" fmla="*/ 2334 w 2335"/>
              <a:gd name="T7" fmla="*/ 0 h 1986"/>
              <a:gd name="T8" fmla="*/ 0 w 2335"/>
              <a:gd name="T9" fmla="*/ 0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5" h="1986">
                <a:moveTo>
                  <a:pt x="0" y="0"/>
                </a:moveTo>
                <a:lnTo>
                  <a:pt x="0" y="1985"/>
                </a:lnTo>
                <a:lnTo>
                  <a:pt x="2334" y="1985"/>
                </a:lnTo>
                <a:lnTo>
                  <a:pt x="2334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969121" y="5384726"/>
            <a:ext cx="7115040" cy="1440"/>
          </a:xfrm>
          <a:prstGeom prst="line">
            <a:avLst/>
          </a:prstGeom>
          <a:noFill/>
          <a:ln w="18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1131840" y="547689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1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2151360" y="547833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2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3163681" y="547833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3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4200481" y="547833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4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5212800" y="547833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5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6216481" y="547833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6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7241761" y="5479776"/>
            <a:ext cx="6638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7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5924160" y="1546723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5860080" y="2046454"/>
            <a:ext cx="3317760" cy="4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5924160" y="2526026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5-25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5924160" y="2852940"/>
            <a:ext cx="3317760" cy="54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/>
              <a:t>25-30</a:t>
            </a:r>
          </a:p>
          <a:p>
            <a:pPr algn="ctr"/>
            <a:r>
              <a:rPr lang="en-US"/>
              <a:t>30+Yes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5914080" y="3832243"/>
            <a:ext cx="3317760" cy="54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dirty="0" smtClean="0"/>
              <a:t> </a:t>
            </a:r>
            <a:endParaRPr lang="en-US" dirty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4766401" y="4997324"/>
            <a:ext cx="3317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0" y="6343867"/>
            <a:ext cx="8210880" cy="49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en-US" sz="1500"/>
              <a:t>*To Volunteers, we ask “In case of tie would you prefer we take it from you?”</a:t>
            </a:r>
          </a:p>
          <a:p>
            <a:r>
              <a:rPr lang="en-US" sz="1500"/>
              <a:t>To Non-Volunteers, we ask “If no one volunteers, would you prefer to switch?”</a:t>
            </a: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249121" y="216023"/>
            <a:ext cx="8625600" cy="59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3600" dirty="0"/>
              <a:t>Exploring intentions*</a:t>
            </a: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313920" y="5736122"/>
            <a:ext cx="8625600" cy="39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600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2200"/>
              <a:t>Number of Potential Donors</a:t>
            </a:r>
          </a:p>
        </p:txBody>
      </p: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331200" y="1388306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100%</a:t>
            </a: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331200" y="2140065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80%</a:t>
            </a:r>
          </a:p>
        </p:txBody>
      </p:sp>
      <p:sp>
        <p:nvSpPr>
          <p:cNvPr id="5188" name="Text Box 68"/>
          <p:cNvSpPr txBox="1">
            <a:spLocks noChangeArrowheads="1"/>
          </p:cNvSpPr>
          <p:nvPr/>
        </p:nvSpPr>
        <p:spPr bwMode="auto">
          <a:xfrm>
            <a:off x="331200" y="2923507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60%</a:t>
            </a:r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331200" y="3706949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40%</a:t>
            </a:r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331200" y="4480311"/>
            <a:ext cx="663840" cy="2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3620" rIns="81639" bIns="4082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US" sz="1500"/>
              <a:t>20%</a:t>
            </a:r>
          </a:p>
        </p:txBody>
      </p:sp>
      <p:sp>
        <p:nvSpPr>
          <p:cNvPr id="5191" name="Freeform 71"/>
          <p:cNvSpPr>
            <a:spLocks noChangeArrowheads="1"/>
          </p:cNvSpPr>
          <p:nvPr/>
        </p:nvSpPr>
        <p:spPr bwMode="auto">
          <a:xfrm>
            <a:off x="1100160" y="1506399"/>
            <a:ext cx="761760" cy="3125128"/>
          </a:xfrm>
          <a:custGeom>
            <a:avLst/>
            <a:gdLst>
              <a:gd name="T0" fmla="*/ 0 w 2334"/>
              <a:gd name="T1" fmla="*/ 0 h 9571"/>
              <a:gd name="T2" fmla="*/ 0 w 2334"/>
              <a:gd name="T3" fmla="*/ 9570 h 9571"/>
              <a:gd name="T4" fmla="*/ 2333 w 2334"/>
              <a:gd name="T5" fmla="*/ 9570 h 9571"/>
              <a:gd name="T6" fmla="*/ 2333 w 2334"/>
              <a:gd name="T7" fmla="*/ 0 h 9571"/>
              <a:gd name="T8" fmla="*/ 0 w 2334"/>
              <a:gd name="T9" fmla="*/ 0 h 9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4" h="9571">
                <a:moveTo>
                  <a:pt x="0" y="0"/>
                </a:moveTo>
                <a:lnTo>
                  <a:pt x="0" y="9570"/>
                </a:lnTo>
                <a:lnTo>
                  <a:pt x="2333" y="9570"/>
                </a:lnTo>
                <a:lnTo>
                  <a:pt x="2333" y="0"/>
                </a:lnTo>
                <a:lnTo>
                  <a:pt x="0" y="0"/>
                </a:lnTo>
              </a:path>
            </a:pathLst>
          </a:custGeom>
          <a:solidFill>
            <a:srgbClr val="00AE00">
              <a:alpha val="50000"/>
            </a:srgbClr>
          </a:solidFill>
          <a:ln w="27360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0879" y="4788057"/>
            <a:ext cx="1201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Egoists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60080" y="3526204"/>
            <a:ext cx="2948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Sympathetic Consequentialists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45270" y="996556"/>
            <a:ext cx="2104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Impact Philanthropists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61204" y="1974483"/>
            <a:ext cx="1908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Deontologists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19542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proportions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Egoists  											20%</a:t>
            </a:r>
          </a:p>
          <a:p>
            <a:r>
              <a:rPr lang="en-US" dirty="0" smtClean="0"/>
              <a:t>Sympathetic Consequentialists			 45%</a:t>
            </a:r>
          </a:p>
          <a:p>
            <a:r>
              <a:rPr lang="en-US" dirty="0" smtClean="0"/>
              <a:t>Impact philanthropists  (Be the one)  10%</a:t>
            </a:r>
          </a:p>
          <a:p>
            <a:r>
              <a:rPr lang="en-US" dirty="0" smtClean="0"/>
              <a:t>Deontologists (Do the right thing) 	10%</a:t>
            </a:r>
          </a:p>
        </p:txBody>
      </p:sp>
      <p:pic>
        <p:nvPicPr>
          <p:cNvPr id="4" name="Picture 3" descr="kindne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064000"/>
            <a:ext cx="4581071" cy="2565400"/>
          </a:xfrm>
          <a:prstGeom prst="rect">
            <a:avLst/>
          </a:prstGeom>
        </p:spPr>
      </p:pic>
      <p:pic>
        <p:nvPicPr>
          <p:cNvPr id="5" name="Picture 4" descr="mcduc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064000"/>
            <a:ext cx="28194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5481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donation in first round of experiments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100" y="1895259"/>
            <a:ext cx="54991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68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moment in first round of experiments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829" y="2084533"/>
            <a:ext cx="5399788" cy="428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570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Miscellaneous results about Volunteers’ dilemma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389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Uncoordinated  Volunteers’ 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incomplete information and varying preferences, adding more people may either increase or decrease probability that nobody is helped, depending on shape of the distribution function of cost benefit ratios.</a:t>
            </a:r>
          </a:p>
          <a:p>
            <a:pPr marL="857250" lvl="1" indent="-457200"/>
            <a:r>
              <a:rPr lang="en-US" dirty="0" smtClean="0"/>
              <a:t>Bergstrom 2012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00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Ethics and The Duplication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An efficient symmetric  equilibrium  does not have everyone taking action, but has identical mixed strategies.</a:t>
            </a:r>
          </a:p>
          <a:p>
            <a:pPr marL="457200" lvl="1" indent="0">
              <a:buNone/>
            </a:pPr>
            <a:r>
              <a:rPr lang="en-US" dirty="0" smtClean="0"/>
              <a:t>  -In limit as n gets large, probability that any individual helps approaches  zero, but  probability that somebody helps approaches 1.</a:t>
            </a:r>
          </a:p>
          <a:p>
            <a:pPr lvl="2"/>
            <a:r>
              <a:rPr lang="en-US" dirty="0" smtClean="0"/>
              <a:t>Bergstrom, November 2012. “Ethics and the Volunteers’ Dilemma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urther defense of New Yorkers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interesting for theory, but facts deserve respect.</a:t>
            </a:r>
          </a:p>
          <a:p>
            <a:r>
              <a:rPr lang="en-US" dirty="0" smtClean="0"/>
              <a:t>Fact-checkers later found the journalists’ story partly fabricated </a:t>
            </a:r>
            <a:r>
              <a:rPr lang="en-US" i="1" dirty="0" smtClean="0"/>
              <a:t>(albeit by NYC-based journalists</a:t>
            </a:r>
            <a:r>
              <a:rPr lang="en-US" dirty="0" smtClean="0"/>
              <a:t>).  </a:t>
            </a:r>
          </a:p>
          <a:p>
            <a:pPr lvl="1"/>
            <a:r>
              <a:rPr lang="en-US" dirty="0" smtClean="0"/>
              <a:t>No evidence that 38 people knew what was going on.  It was 3 am on a cold night.  Windows were closed.  A couple of people did try to help.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329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Defense of New Yorkers?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Sociologists, John Darley and Bibb  </a:t>
            </a:r>
            <a:r>
              <a:rPr lang="en-US" dirty="0" err="1" smtClean="0"/>
              <a:t>Latane</a:t>
            </a:r>
            <a:r>
              <a:rPr lang="en-US" dirty="0" smtClean="0"/>
              <a:t> suggested a  “diffusion of responsibility” hypothesis.   City dwellers may not be “callous.”  They know many are present and assume someone else will act. </a:t>
            </a:r>
          </a:p>
          <a:p>
            <a:pPr lvl="1"/>
            <a:r>
              <a:rPr lang="en-US" dirty="0" smtClean="0"/>
              <a:t>They showed this effect in lab experiments. </a:t>
            </a:r>
          </a:p>
          <a:p>
            <a:r>
              <a:rPr lang="en-US" dirty="0" smtClean="0"/>
              <a:t>Andreas </a:t>
            </a:r>
            <a:r>
              <a:rPr lang="en-US" dirty="0" err="1" smtClean="0"/>
              <a:t>Diekmann</a:t>
            </a:r>
            <a:r>
              <a:rPr lang="en-US" dirty="0" smtClean="0"/>
              <a:t> produced a simple game theoretic model which he called the “Volunteer’s Dilemma” </a:t>
            </a:r>
          </a:p>
          <a:p>
            <a:r>
              <a:rPr lang="en-US" dirty="0" smtClean="0"/>
              <a:t>N-player simultaneous move game:   Strategies Act or Not.  </a:t>
            </a:r>
          </a:p>
          <a:p>
            <a:pPr lvl="1"/>
            <a:r>
              <a:rPr lang="en-US" dirty="0" smtClean="0"/>
              <a:t>All who act pay C.  If at least one acts, those who acted get B-C.. Those who didn’t act get B.  If nobody acts, all get 0.</a:t>
            </a:r>
          </a:p>
          <a:p>
            <a:r>
              <a:rPr lang="en-US" dirty="0" smtClean="0"/>
              <a:t>In symmetric mixed strategy Nash equilibrium,  as N increases,  it less likely that any one person calls.  </a:t>
            </a:r>
            <a:r>
              <a:rPr lang="en-US" b="1" i="1" dirty="0" smtClean="0"/>
              <a:t>In fact, it is   more likely that nobody calls.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2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Volunteer’s Dilemma game, despite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technical increasing returns to scale, people are worse off belonging to larger groups than to smaller groups.</a:t>
            </a:r>
          </a:p>
          <a:p>
            <a:r>
              <a:rPr lang="en-US" dirty="0" smtClean="0"/>
              <a:t>Is this generally true? </a:t>
            </a:r>
          </a:p>
          <a:p>
            <a:endParaRPr lang="en-US" dirty="0"/>
          </a:p>
          <a:p>
            <a:r>
              <a:rPr lang="en-US" dirty="0" smtClean="0"/>
              <a:t>If so, what does it predict about group formation?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6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Special Features of Volunteers’ Dilemma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Information and Duplication Problem</a:t>
            </a:r>
          </a:p>
          <a:p>
            <a:pPr lvl="1"/>
            <a:r>
              <a:rPr lang="en-US" dirty="0" smtClean="0"/>
              <a:t>There is no feasible way to realize returns to scale Although action of only one person needed, there is no way for others to know if someone else has acted.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Assumed Symmetry of Costs and Sympathies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2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Coordinated Volunteers’ 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it is possible to organize volunteer work by asking for volunteers, then randomly select one to do the job.</a:t>
            </a:r>
          </a:p>
          <a:p>
            <a:r>
              <a:rPr lang="en-US" dirty="0" smtClean="0"/>
              <a:t>This improves on Volunteers’ Dilemma but it is still true that the probability that nobody takes action increases with size of group.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Weesie</a:t>
            </a:r>
            <a:r>
              <a:rPr lang="en-US" dirty="0" smtClean="0"/>
              <a:t> and </a:t>
            </a:r>
            <a:r>
              <a:rPr lang="en-US" dirty="0" err="1" smtClean="0"/>
              <a:t>Franzen</a:t>
            </a:r>
            <a:r>
              <a:rPr lang="en-US" dirty="0" smtClean="0"/>
              <a:t> 1998</a:t>
            </a:r>
          </a:p>
          <a:p>
            <a:pPr lvl="1"/>
            <a:r>
              <a:rPr lang="en-US" dirty="0" smtClean="0"/>
              <a:t> Bergstrom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54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to offer does the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Subway passenger offers a seat to old person.</a:t>
            </a:r>
          </a:p>
          <a:p>
            <a:r>
              <a:rPr lang="en-US" dirty="0" smtClean="0"/>
              <a:t>Rescuing a drowning swimmer.</a:t>
            </a:r>
          </a:p>
          <a:p>
            <a:r>
              <a:rPr lang="en-US" dirty="0" smtClean="0"/>
              <a:t>Audience member opens a window in a stuffy auditorium.</a:t>
            </a:r>
          </a:p>
          <a:p>
            <a:r>
              <a:rPr lang="en-US" dirty="0" smtClean="0"/>
              <a:t>Passing </a:t>
            </a:r>
            <a:r>
              <a:rPr lang="en-US" dirty="0"/>
              <a:t> </a:t>
            </a:r>
            <a:r>
              <a:rPr lang="en-US" dirty="0" smtClean="0"/>
              <a:t>traveler rescues a stranded motorist.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650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Differing Costs and Sympathies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Volunteers’ Dilemma played by strangers</a:t>
            </a:r>
          </a:p>
          <a:p>
            <a:r>
              <a:rPr lang="en-US" dirty="0" smtClean="0"/>
              <a:t>Players know their own costs and benefits, but only know the distribution function of cost-benefit ratios of others.</a:t>
            </a:r>
          </a:p>
          <a:p>
            <a:r>
              <a:rPr lang="en-US" dirty="0" smtClean="0"/>
              <a:t>There is a symmetric equilibrium in pure strategies.</a:t>
            </a:r>
          </a:p>
          <a:p>
            <a:r>
              <a:rPr lang="en-US" dirty="0" smtClean="0"/>
              <a:t>Act if  cost/benefit ratio is below some threshold.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8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7052</TotalTime>
  <Words>1703</Words>
  <Application>Microsoft Macintosh PowerPoint</Application>
  <PresentationFormat>On-screen Show (4:3)</PresentationFormat>
  <Paragraphs>249</Paragraphs>
  <Slides>37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Tales of Competing Altruists</vt:lpstr>
      <vt:lpstr>A Dark Tale from the Big Apple</vt:lpstr>
      <vt:lpstr>The Kitty Genovese Case</vt:lpstr>
      <vt:lpstr>A Defense of New Yorkers?</vt:lpstr>
      <vt:lpstr>A larger question</vt:lpstr>
      <vt:lpstr> Special Features of Volunteers’ Dilemma Model </vt:lpstr>
      <vt:lpstr>Coordinated Volunteers’ Dilemma</vt:lpstr>
      <vt:lpstr>First to offer does the job</vt:lpstr>
      <vt:lpstr> Differing Costs and Sympathies</vt:lpstr>
      <vt:lpstr>Coordinated Volunteers’ Dilemmas</vt:lpstr>
      <vt:lpstr>A Brighter Tale</vt:lpstr>
      <vt:lpstr>Stem cell donations </vt:lpstr>
      <vt:lpstr>The Bone Marrow Registry</vt:lpstr>
      <vt:lpstr>Bone Marrow registry</vt:lpstr>
      <vt:lpstr>Why such a large registry?</vt:lpstr>
      <vt:lpstr>Competing altruists?</vt:lpstr>
      <vt:lpstr>Registry appeal: </vt:lpstr>
      <vt:lpstr>PowerPoint Presentation</vt:lpstr>
      <vt:lpstr>Detecting Altruists’ Motivations by Experiment</vt:lpstr>
      <vt:lpstr>Possible motivations</vt:lpstr>
      <vt:lpstr>First-to-help experiment</vt:lpstr>
      <vt:lpstr>Implementation</vt:lpstr>
      <vt:lpstr>PowerPoint Presentation</vt:lpstr>
      <vt:lpstr>PowerPoint Presentation</vt:lpstr>
      <vt:lpstr>What we expect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Rough proportions</vt:lpstr>
      <vt:lpstr>No donation in first round of experiments</vt:lpstr>
      <vt:lpstr>First moment in first round of experiments </vt:lpstr>
      <vt:lpstr>Miscellaneous results about Volunteers’ dilemma</vt:lpstr>
      <vt:lpstr>Uncoordinated  Volunteers’ Dilemma</vt:lpstr>
      <vt:lpstr>Ethics and The Duplication Problem</vt:lpstr>
      <vt:lpstr>Further defense of New Yorkers</vt:lpstr>
    </vt:vector>
  </TitlesOfParts>
  <Company>UC Santa Barbara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Tales of Competing Altruists</dc:title>
  <dc:creator>Ted Bergstrom</dc:creator>
  <cp:lastModifiedBy>Ted Bergstrom</cp:lastModifiedBy>
  <cp:revision>49</cp:revision>
  <dcterms:created xsi:type="dcterms:W3CDTF">2013-02-02T23:02:38Z</dcterms:created>
  <dcterms:modified xsi:type="dcterms:W3CDTF">2013-02-07T21:44:25Z</dcterms:modified>
</cp:coreProperties>
</file>