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gif" ContentType="image/gi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58" r:id="rId3"/>
    <p:sldId id="264" r:id="rId4"/>
    <p:sldId id="289" r:id="rId5"/>
    <p:sldId id="263" r:id="rId6"/>
    <p:sldId id="278" r:id="rId7"/>
    <p:sldId id="262" r:id="rId8"/>
    <p:sldId id="265" r:id="rId9"/>
    <p:sldId id="257" r:id="rId10"/>
    <p:sldId id="283" r:id="rId11"/>
    <p:sldId id="291" r:id="rId12"/>
    <p:sldId id="292" r:id="rId13"/>
    <p:sldId id="293" r:id="rId14"/>
    <p:sldId id="285" r:id="rId15"/>
    <p:sldId id="286" r:id="rId16"/>
    <p:sldId id="295" r:id="rId17"/>
    <p:sldId id="290" r:id="rId18"/>
    <p:sldId id="287" r:id="rId19"/>
    <p:sldId id="288" r:id="rId20"/>
    <p:sldId id="284" r:id="rId21"/>
    <p:sldId id="266" r:id="rId22"/>
    <p:sldId id="269" r:id="rId23"/>
    <p:sldId id="267" r:id="rId24"/>
    <p:sldId id="274" r:id="rId25"/>
    <p:sldId id="270" r:id="rId26"/>
    <p:sldId id="276" r:id="rId27"/>
    <p:sldId id="294" r:id="rId28"/>
    <p:sldId id="275" r:id="rId29"/>
    <p:sldId id="281" r:id="rId30"/>
    <p:sldId id="271" r:id="rId31"/>
    <p:sldId id="282" r:id="rId32"/>
    <p:sldId id="272" r:id="rId33"/>
    <p:sldId id="273" r:id="rId34"/>
    <p:sldId id="298" r:id="rId35"/>
    <p:sldId id="296" r:id="rId36"/>
    <p:sldId id="297" r:id="rId37"/>
    <p:sldId id="299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9940" autoAdjust="0"/>
    <p:restoredTop sz="94660"/>
  </p:normalViewPr>
  <p:slideViewPr>
    <p:cSldViewPr snapToGrid="0" snapToObjects="1">
      <p:cViewPr>
        <p:scale>
          <a:sx n="100" d="100"/>
          <a:sy n="100" d="100"/>
        </p:scale>
        <p:origin x="-3072" y="-12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50DF53-E34F-104C-8C9D-170D1F7303AE}" type="datetimeFigureOut">
              <a:rPr lang="en-US" smtClean="0"/>
              <a:pPr/>
              <a:t>3/15/17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4C270-7FEF-5243-9DD5-1338AEFF06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00446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4C270-7FEF-5243-9DD5-1338AEFF063E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108E9-01DE-EF43-AC4F-E95493C1CCD4}" type="datetimeFigureOut">
              <a:rPr lang="en-US" smtClean="0"/>
              <a:pPr/>
              <a:t>3/15/17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BC41-EE95-CD4D-B4B1-BF411FCA95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108E9-01DE-EF43-AC4F-E95493C1CCD4}" type="datetimeFigureOut">
              <a:rPr lang="en-US" smtClean="0"/>
              <a:pPr/>
              <a:t>3/15/17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BC41-EE95-CD4D-B4B1-BF411FCA95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108E9-01DE-EF43-AC4F-E95493C1CCD4}" type="datetimeFigureOut">
              <a:rPr lang="en-US" smtClean="0"/>
              <a:pPr/>
              <a:t>3/15/17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BC41-EE95-CD4D-B4B1-BF411FCA95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108E9-01DE-EF43-AC4F-E95493C1CCD4}" type="datetimeFigureOut">
              <a:rPr lang="en-US" smtClean="0"/>
              <a:pPr/>
              <a:t>3/15/17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BC41-EE95-CD4D-B4B1-BF411FCA95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108E9-01DE-EF43-AC4F-E95493C1CCD4}" type="datetimeFigureOut">
              <a:rPr lang="en-US" smtClean="0"/>
              <a:pPr/>
              <a:t>3/15/17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BC41-EE95-CD4D-B4B1-BF411FCA95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108E9-01DE-EF43-AC4F-E95493C1CCD4}" type="datetimeFigureOut">
              <a:rPr lang="en-US" smtClean="0"/>
              <a:pPr/>
              <a:t>3/15/17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BC41-EE95-CD4D-B4B1-BF411FCA95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108E9-01DE-EF43-AC4F-E95493C1CCD4}" type="datetimeFigureOut">
              <a:rPr lang="en-US" smtClean="0"/>
              <a:pPr/>
              <a:t>3/15/17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BC41-EE95-CD4D-B4B1-BF411FCA95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108E9-01DE-EF43-AC4F-E95493C1CCD4}" type="datetimeFigureOut">
              <a:rPr lang="en-US" smtClean="0"/>
              <a:pPr/>
              <a:t>3/15/17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BC41-EE95-CD4D-B4B1-BF411FCA95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108E9-01DE-EF43-AC4F-E95493C1CCD4}" type="datetimeFigureOut">
              <a:rPr lang="en-US" smtClean="0"/>
              <a:pPr/>
              <a:t>3/15/17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BC41-EE95-CD4D-B4B1-BF411FCA95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108E9-01DE-EF43-AC4F-E95493C1CCD4}" type="datetimeFigureOut">
              <a:rPr lang="en-US" smtClean="0"/>
              <a:pPr/>
              <a:t>3/15/17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BC41-EE95-CD4D-B4B1-BF411FCA95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108E9-01DE-EF43-AC4F-E95493C1CCD4}" type="datetimeFigureOut">
              <a:rPr lang="en-US" smtClean="0"/>
              <a:pPr/>
              <a:t>3/15/17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BC41-EE95-CD4D-B4B1-BF411FCA95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108E9-01DE-EF43-AC4F-E95493C1CCD4}" type="datetimeFigureOut">
              <a:rPr lang="en-US" smtClean="0"/>
              <a:pPr/>
              <a:t>3/15/17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FBC41-EE95-CD4D-B4B1-BF411FCA959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Relationship Id="rId3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Hal’s Ann Arbor Days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was Waldo in 1976?</a:t>
            </a:r>
            <a:endParaRPr lang="en-US" dirty="0"/>
          </a:p>
        </p:txBody>
      </p:sp>
      <p:pic>
        <p:nvPicPr>
          <p:cNvPr id="5" name="Content Placeholder 4" descr="1976MIT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2093" r="-2209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524" y="2299133"/>
            <a:ext cx="8229600" cy="1143000"/>
          </a:xfrm>
        </p:spPr>
        <p:txBody>
          <a:bodyPr/>
          <a:lstStyle/>
          <a:p>
            <a:r>
              <a:rPr lang="en-US" dirty="0" smtClean="0"/>
              <a:t>Hal’s Burns Park Abode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970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64725" y="-3019148"/>
            <a:ext cx="31813500" cy="1313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12002" y="-634901"/>
            <a:ext cx="22442842" cy="926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0109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114woodlawn.pdf"/>
          <p:cNvPicPr>
            <a:picLocks noGrp="1" noChangeAspect="1"/>
          </p:cNvPicPr>
          <p:nvPr>
            <p:ph idx="1"/>
          </p:nvPr>
        </p:nvPicPr>
        <p:blipFill>
          <a:blip r:embed="rId2"/>
          <a:srcRect l="-67655" r="-67655"/>
          <a:stretch>
            <a:fillRect/>
          </a:stretch>
        </p:blipFill>
        <p:spPr>
          <a:xfrm>
            <a:off x="457200" y="2455734"/>
            <a:ext cx="8229600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067253" y="-3279885"/>
            <a:ext cx="31813500" cy="13131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02011" y="-894241"/>
            <a:ext cx="31813500" cy="13131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16111" y="-2809985"/>
            <a:ext cx="31813500" cy="131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51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 tells all</a:t>
            </a:r>
            <a:endParaRPr lang="en-US" dirty="0"/>
          </a:p>
        </p:txBody>
      </p:sp>
      <p:pic>
        <p:nvPicPr>
          <p:cNvPr id="4" name="Content Placeholder 3" descr="HalMA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5767" r="-8576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Machina’s</a:t>
            </a:r>
            <a:r>
              <a:rPr lang="en-US" dirty="0" smtClean="0"/>
              <a:t> invariance principle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34" y="1603831"/>
            <a:ext cx="8716997" cy="4389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Zealand version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Whenever a graduate student comes to me with a question about economic theory, I tell him  to:</a:t>
            </a:r>
          </a:p>
          <a:p>
            <a:pPr>
              <a:buNone/>
            </a:pPr>
            <a:r>
              <a:rPr lang="en-US" dirty="0" smtClean="0"/>
              <a:t>         </a:t>
            </a:r>
            <a:r>
              <a:rPr lang="en-US" sz="3600" dirty="0" smtClean="0"/>
              <a:t>Go to Hal!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Alan </a:t>
            </a:r>
            <a:r>
              <a:rPr lang="en-US" dirty="0" err="1" smtClean="0"/>
              <a:t>Woodfield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Econ for all</a:t>
            </a:r>
            <a:endParaRPr lang="en-US" dirty="0"/>
          </a:p>
        </p:txBody>
      </p:sp>
      <p:pic>
        <p:nvPicPr>
          <p:cNvPr id="4" name="Content Placeholder 3" descr="Varian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0345" r="-8034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orkou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16200000">
            <a:off x="2429240" y="1919771"/>
            <a:ext cx="4401569" cy="34012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73844" y="371524"/>
            <a:ext cx="59622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Compendium of Sophomoric Jokes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3638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43422" b="43422"/>
          <a:stretch>
            <a:fillRect/>
          </a:stretch>
        </p:blipFill>
        <p:spPr/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500" y="0"/>
            <a:ext cx="1640541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8700"/>
            <a:ext cx="9144000" cy="479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9587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Economics Building, ca 1976 </a:t>
            </a:r>
            <a:endParaRPr lang="en-US" dirty="0"/>
          </a:p>
        </p:txBody>
      </p:sp>
      <p:pic>
        <p:nvPicPr>
          <p:cNvPr id="4" name="Content Placeholder 3" descr="Econbuilding197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1620" r="-1162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League: </a:t>
            </a:r>
            <a:br>
              <a:rPr lang="en-US" dirty="0" smtClean="0"/>
            </a:br>
            <a:r>
              <a:rPr lang="en-US" dirty="0" smtClean="0"/>
              <a:t> Home of the Econ Round Table </a:t>
            </a:r>
            <a:endParaRPr lang="en-US" dirty="0"/>
          </a:p>
        </p:txBody>
      </p:sp>
      <p:pic>
        <p:nvPicPr>
          <p:cNvPr id="4" name="Content Placeholder 3" descr="Theleagu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7773" r="-1777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Annual Stroh’s Labatt’s </a:t>
            </a:r>
            <a:br>
              <a:rPr lang="en-US" dirty="0" smtClean="0"/>
            </a:br>
            <a:r>
              <a:rPr lang="en-US" dirty="0" smtClean="0"/>
              <a:t>Economic Theory Conference</a:t>
            </a:r>
            <a:br>
              <a:rPr lang="en-US" dirty="0" smtClean="0"/>
            </a:br>
            <a:r>
              <a:rPr lang="en-US" dirty="0" smtClean="0"/>
              <a:t>Michigan—Western Ontario</a:t>
            </a:r>
            <a:endParaRPr lang="en-US" dirty="0"/>
          </a:p>
        </p:txBody>
      </p:sp>
      <p:pic>
        <p:nvPicPr>
          <p:cNvPr id="4" name="Content Placeholder 3" descr="stroh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1221" r="-71221"/>
          <a:stretch>
            <a:fillRect/>
          </a:stretch>
        </p:blipFill>
        <p:spPr>
          <a:xfrm>
            <a:off x="-1380052" y="1720556"/>
            <a:ext cx="8229600" cy="4525963"/>
          </a:xfrm>
        </p:spPr>
      </p:pic>
      <p:pic>
        <p:nvPicPr>
          <p:cNvPr id="5" name="Picture 4" descr="Labatt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925" y="2064045"/>
            <a:ext cx="2882265" cy="41824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Christmas Eve, 1980</a:t>
            </a:r>
            <a:endParaRPr lang="en-US" dirty="0"/>
          </a:p>
        </p:txBody>
      </p:sp>
      <p:pic>
        <p:nvPicPr>
          <p:cNvPr id="6" name="Content Placeholder 5" descr="Econfire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1550" r="-1155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Ruins</a:t>
            </a:r>
            <a:endParaRPr lang="en-US" dirty="0"/>
          </a:p>
        </p:txBody>
      </p:sp>
      <p:pic>
        <p:nvPicPr>
          <p:cNvPr id="6" name="Content Placeholder 5" descr="Econfire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9621" r="-962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Christmas Morn</a:t>
            </a:r>
            <a:endParaRPr lang="en-US" dirty="0"/>
          </a:p>
        </p:txBody>
      </p:sp>
      <p:pic>
        <p:nvPicPr>
          <p:cNvPr id="4" name="Content Placeholder 3" descr="afterfire(2).jpg"/>
          <p:cNvPicPr>
            <a:picLocks noGrp="1" noChangeAspect="1"/>
          </p:cNvPicPr>
          <p:nvPr>
            <p:ph idx="1"/>
          </p:nvPr>
        </p:nvPicPr>
        <p:blipFill>
          <a:blip r:embed="rId2"/>
          <a:srcRect l="-9854" r="-985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Post-Fire</a:t>
            </a:r>
            <a:r>
              <a:rPr lang="en-US" dirty="0" smtClean="0"/>
              <a:t> Exile: 1981-86</a:t>
            </a:r>
            <a:endParaRPr lang="en-US" dirty="0"/>
          </a:p>
        </p:txBody>
      </p:sp>
      <p:pic>
        <p:nvPicPr>
          <p:cNvPr id="4" name="Content Placeholder 3" descr="StJJoe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 meets </a:t>
            </a:r>
            <a:r>
              <a:rPr lang="en-US" dirty="0" err="1" smtClean="0"/>
              <a:t>TeX</a:t>
            </a:r>
            <a:endParaRPr lang="en-US" dirty="0"/>
          </a:p>
        </p:txBody>
      </p:sp>
      <p:pic>
        <p:nvPicPr>
          <p:cNvPr id="4" name="Content Placeholder 3" descr="texbook-978020113448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52335" r="-5233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New Toys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Apple_II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9562" b="9562"/>
          <a:stretch>
            <a:fillRect/>
          </a:stretch>
        </p:blipFill>
        <p:spPr>
          <a:xfrm>
            <a:off x="457200" y="1878147"/>
            <a:ext cx="3245518" cy="1784910"/>
          </a:xfrm>
        </p:spPr>
      </p:pic>
      <p:pic>
        <p:nvPicPr>
          <p:cNvPr id="5" name="Picture 4" descr="ibmpc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418129" y="4309680"/>
            <a:ext cx="2018786" cy="2305139"/>
          </a:xfrm>
          <a:prstGeom prst="rect">
            <a:avLst/>
          </a:prstGeom>
        </p:spPr>
      </p:pic>
      <p:pic>
        <p:nvPicPr>
          <p:cNvPr id="6" name="Picture 5" descr="apple_mac128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942224" y="1904907"/>
            <a:ext cx="2987148" cy="175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696102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What’s</a:t>
            </a:r>
            <a:r>
              <a:rPr lang="en-US" dirty="0" smtClean="0"/>
              <a:t> next?</a:t>
            </a:r>
            <a:endParaRPr lang="en-US" dirty="0"/>
          </a:p>
        </p:txBody>
      </p:sp>
      <p:pic>
        <p:nvPicPr>
          <p:cNvPr id="4" name="Content Placeholder 3" descr="NeXT_logo.sv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239532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Hal Moves to the </a:t>
            </a:r>
            <a:br>
              <a:rPr lang="en-US" dirty="0" smtClean="0"/>
            </a:br>
            <a:r>
              <a:rPr lang="en-US" dirty="0" smtClean="0"/>
              <a:t>Better Homes and Gardens</a:t>
            </a:r>
            <a:br>
              <a:rPr lang="en-US" dirty="0" smtClean="0"/>
            </a:br>
            <a:r>
              <a:rPr lang="en-US" dirty="0" smtClean="0"/>
              <a:t>Neighborhood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Econ Before Hal</a:t>
            </a:r>
            <a:endParaRPr lang="en-US" dirty="0"/>
          </a:p>
        </p:txBody>
      </p:sp>
      <p:pic>
        <p:nvPicPr>
          <p:cNvPr id="5" name="Content Placeholder 4" descr="OldEcon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2849" r="-6284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05650" y="-4754977"/>
            <a:ext cx="31584900" cy="1313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395269" y="-3285880"/>
            <a:ext cx="31584900" cy="1313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255" y="312422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Econ Department Leaves Hospital,</a:t>
            </a:r>
            <a:br>
              <a:rPr lang="en-US" dirty="0" smtClean="0"/>
            </a:br>
            <a:r>
              <a:rPr lang="en-US" dirty="0" smtClean="0"/>
              <a:t>Returns to Campus,  1986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Lorch</a:t>
            </a:r>
            <a:r>
              <a:rPr lang="en-US" dirty="0" smtClean="0"/>
              <a:t> </a:t>
            </a:r>
            <a:r>
              <a:rPr lang="en-US" dirty="0" smtClean="0"/>
              <a:t>Hall: Return from Babylon</a:t>
            </a:r>
            <a:endParaRPr lang="en-US" dirty="0"/>
          </a:p>
        </p:txBody>
      </p:sp>
      <p:pic>
        <p:nvPicPr>
          <p:cNvPr id="7" name="Content Placeholder 6" descr="lorch-hall-small.jpg"/>
          <p:cNvPicPr>
            <a:picLocks noGrp="1" noChangeAspect="1"/>
          </p:cNvPicPr>
          <p:nvPr>
            <p:ph idx="1"/>
          </p:nvPr>
        </p:nvPicPr>
        <p:blipFill>
          <a:blip r:embed="rId2"/>
          <a:srcRect t="-1649" b="-164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Dominick’s</a:t>
            </a:r>
            <a:endParaRPr lang="en-US" dirty="0"/>
          </a:p>
        </p:txBody>
      </p:sp>
      <p:pic>
        <p:nvPicPr>
          <p:cNvPr id="4" name="Content Placeholder 3" descr="Dominicks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in those days,</a:t>
            </a:r>
            <a:endParaRPr lang="en-US" dirty="0"/>
          </a:p>
        </p:txBody>
      </p:sp>
      <p:pic>
        <p:nvPicPr>
          <p:cNvPr id="4" name="Content Placeholder 3" descr="clements-library-fall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596" r="-10596"/>
          <a:stretch>
            <a:fillRect/>
          </a:stretch>
        </p:blipFill>
        <p:spPr>
          <a:xfrm>
            <a:off x="0" y="1149946"/>
            <a:ext cx="9640046" cy="5301654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We sure had a Hal of a lot of fun!</a:t>
            </a:r>
          </a:p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 descr="Dia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996730"/>
            <a:ext cx="7912100" cy="52541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36296" y="288844"/>
            <a:ext cx="27915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We sure had  </a:t>
            </a:r>
            <a:endParaRPr lang="en-US" sz="40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Hal of a lot  </a:t>
            </a:r>
            <a:endParaRPr lang="en-US" dirty="0"/>
          </a:p>
        </p:txBody>
      </p:sp>
      <p:pic>
        <p:nvPicPr>
          <p:cNvPr id="4" name="Content Placeholder 3" descr="SpringUM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822" r="-6822"/>
          <a:stretch>
            <a:fillRect/>
          </a:stretch>
        </p:blipFill>
        <p:spPr/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 fun!   </a:t>
            </a:r>
            <a:endParaRPr lang="en-US" dirty="0"/>
          </a:p>
        </p:txBody>
      </p:sp>
      <p:pic>
        <p:nvPicPr>
          <p:cNvPr id="4" name="Content Placeholder 3" descr="summerUM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5435691" y="1930400"/>
            <a:ext cx="2182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Happy Birthday</a:t>
            </a:r>
            <a:r>
              <a:rPr lang="en-US" dirty="0" smtClean="0"/>
              <a:t>!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Magician arrives</a:t>
            </a:r>
            <a:endParaRPr lang="en-US" dirty="0"/>
          </a:p>
        </p:txBody>
      </p:sp>
      <p:pic>
        <p:nvPicPr>
          <p:cNvPr id="4" name="Content Placeholder 3" descr="Conjurer_Bosch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5903" r="-25903"/>
          <a:stretch>
            <a:fillRect/>
          </a:stretch>
        </p:blipFill>
        <p:spPr>
          <a:xfrm>
            <a:off x="577714" y="1600200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Econ With Hal</a:t>
            </a:r>
            <a:endParaRPr lang="en-US" dirty="0"/>
          </a:p>
        </p:txBody>
      </p:sp>
      <p:pic>
        <p:nvPicPr>
          <p:cNvPr id="4" name="Content Placeholder 3" descr="Hashbashfun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953" r="-895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They flocked to hear him lecture</a:t>
            </a:r>
            <a:endParaRPr lang="en-US" dirty="0"/>
          </a:p>
        </p:txBody>
      </p:sp>
      <p:pic>
        <p:nvPicPr>
          <p:cNvPr id="4" name="Content Placeholder 3" descr="hashbash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822" r="-682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Hal’s T.A explains supply and demand</a:t>
            </a:r>
            <a:endParaRPr lang="en-US" dirty="0"/>
          </a:p>
        </p:txBody>
      </p:sp>
      <p:pic>
        <p:nvPicPr>
          <p:cNvPr id="4" name="Content Placeholder 3" descr="shakeyjak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9397" r="-939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 Arbor Celebration</a:t>
            </a:r>
            <a:endParaRPr lang="en-US" dirty="0"/>
          </a:p>
        </p:txBody>
      </p:sp>
      <p:pic>
        <p:nvPicPr>
          <p:cNvPr id="4" name="Content Placeholder 3" descr="Hashbashflyer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1336" r="-7133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is Waldo? (1978)</a:t>
            </a:r>
            <a:endParaRPr lang="en-US" dirty="0"/>
          </a:p>
        </p:txBody>
      </p:sp>
      <p:pic>
        <p:nvPicPr>
          <p:cNvPr id="4" name="Content Placeholder 3" descr="EconFaculty1978.png"/>
          <p:cNvPicPr>
            <a:picLocks noGrp="1" noChangeAspect="1"/>
          </p:cNvPicPr>
          <p:nvPr>
            <p:ph idx="1"/>
          </p:nvPr>
        </p:nvPicPr>
        <p:blipFill>
          <a:blip r:embed="rId2"/>
          <a:srcRect l="-9448" r="-944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3289</TotalTime>
  <Words>203</Words>
  <Application>Microsoft Macintosh PowerPoint</Application>
  <PresentationFormat>On-screen Show (4:3)</PresentationFormat>
  <Paragraphs>52</Paragraphs>
  <Slides>37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Hal’s Ann Arbor Days</vt:lpstr>
      <vt:lpstr>Economics Building, ca 1976 </vt:lpstr>
      <vt:lpstr>Econ Before Hal</vt:lpstr>
      <vt:lpstr>The Magician arrives</vt:lpstr>
      <vt:lpstr>Econ With Hal</vt:lpstr>
      <vt:lpstr>They flocked to hear him lecture</vt:lpstr>
      <vt:lpstr>Hal’s T.A explains supply and demand</vt:lpstr>
      <vt:lpstr>Ann Arbor Celebration</vt:lpstr>
      <vt:lpstr>Where is Waldo? (1978)</vt:lpstr>
      <vt:lpstr>Where was Waldo in 1976?</vt:lpstr>
      <vt:lpstr>Hal’s Burns Park Abode</vt:lpstr>
      <vt:lpstr>Slide 12</vt:lpstr>
      <vt:lpstr>Slide 13</vt:lpstr>
      <vt:lpstr>Hal tells all</vt:lpstr>
      <vt:lpstr>Machina’s invariance principle</vt:lpstr>
      <vt:lpstr>New Zealand version</vt:lpstr>
      <vt:lpstr>Econ for all</vt:lpstr>
      <vt:lpstr>Slide 18</vt:lpstr>
      <vt:lpstr>Slide 19</vt:lpstr>
      <vt:lpstr>The League:   Home of the Econ Round Table </vt:lpstr>
      <vt:lpstr>Annual Stroh’s Labatt’s  Economic Theory Conference Michigan—Western Ontario</vt:lpstr>
      <vt:lpstr>Christmas Eve, 1980</vt:lpstr>
      <vt:lpstr>The Ruins</vt:lpstr>
      <vt:lpstr>Christmas Morn</vt:lpstr>
      <vt:lpstr>Post-Fire Exile: 1981-86</vt:lpstr>
      <vt:lpstr>Hal meets TeX</vt:lpstr>
      <vt:lpstr>New Toys </vt:lpstr>
      <vt:lpstr>What’s next?</vt:lpstr>
      <vt:lpstr> Hal Moves to the  Better Homes and Gardens Neighborhood</vt:lpstr>
      <vt:lpstr>Slide 30</vt:lpstr>
      <vt:lpstr>Econ Department Leaves Hospital, Returns to Campus,  1986</vt:lpstr>
      <vt:lpstr>Lorch Hall: Return from Babylon</vt:lpstr>
      <vt:lpstr>Dominick’s</vt:lpstr>
      <vt:lpstr>Back in those days,</vt:lpstr>
      <vt:lpstr>Slide 35</vt:lpstr>
      <vt:lpstr>a Hal of a lot  </vt:lpstr>
      <vt:lpstr>of fun!   </vt:lpstr>
    </vt:vector>
  </TitlesOfParts>
  <Company>UC Santa Barbara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 Arbor Days</dc:title>
  <dc:creator>Ted Bergstrom</dc:creator>
  <cp:lastModifiedBy>Ted Bergstrom</cp:lastModifiedBy>
  <cp:revision>13</cp:revision>
  <dcterms:created xsi:type="dcterms:W3CDTF">2017-03-16T03:49:52Z</dcterms:created>
  <dcterms:modified xsi:type="dcterms:W3CDTF">2017-03-16T05:16:24Z</dcterms:modified>
</cp:coreProperties>
</file>